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Раздел без заголовка" id="{A919A986-AC78-4B32-BE6B-9A5CC86F891B}">
          <p14:sldIdLst>
            <p14:sldId id="256"/>
            <p14:sldId id="257"/>
          </p14:sldIdLst>
        </p14:section>
        <p14:section name="Раздел без заголовка" id="{7F5539A9-8A2D-4C94-A0B7-AF03FA650AEA}">
          <p14:sldIdLst>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Стиль из темы 2 - акцент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7292A2E-F333-43FB-9621-5CBBE7FDCDCB}" styleName="Светлы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27F97BB-C833-4FB7-BDE5-3F7075034690}" styleName="Стиль из темы 2 - акцент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269D01E-BC32-4049-B463-5C60D7B0CCD2}" styleName="Стиль из темы 2 - акцент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8990" autoAdjust="0"/>
  </p:normalViewPr>
  <p:slideViewPr>
    <p:cSldViewPr>
      <p:cViewPr varScale="1">
        <p:scale>
          <a:sx n="58" d="100"/>
          <a:sy n="58" d="100"/>
        </p:scale>
        <p:origin x="-846"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522648-F2A3-492A-BB44-2AA7F39B94D2}" type="datetimeFigureOut">
              <a:rPr lang="ru-RU" smtClean="0"/>
              <a:pPr/>
              <a:t>01.01.2009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11E5CF-1801-4AFD-BE6E-D1E03B8766E6}" type="slidenum">
              <a:rPr lang="ru-RU" smtClean="0"/>
              <a:pPr/>
              <a:t>‹#›</a:t>
            </a:fld>
            <a:endParaRPr lang="ru-RU"/>
          </a:p>
        </p:txBody>
      </p:sp>
    </p:spTree>
    <p:extLst>
      <p:ext uri="{BB962C8B-B14F-4D97-AF65-F5344CB8AC3E}">
        <p14:creationId xmlns:p14="http://schemas.microsoft.com/office/powerpoint/2010/main" xmlns="" val="2046228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a:t>
            </a:r>
            <a:endParaRPr lang="ru-RU" dirty="0"/>
          </a:p>
        </p:txBody>
      </p:sp>
      <p:sp>
        <p:nvSpPr>
          <p:cNvPr id="4" name="Номер слайда 3"/>
          <p:cNvSpPr>
            <a:spLocks noGrp="1"/>
          </p:cNvSpPr>
          <p:nvPr>
            <p:ph type="sldNum" sz="quarter" idx="10"/>
          </p:nvPr>
        </p:nvSpPr>
        <p:spPr/>
        <p:txBody>
          <a:bodyPr/>
          <a:lstStyle/>
          <a:p>
            <a:fld id="{8711E5CF-1801-4AFD-BE6E-D1E03B8766E6}" type="slidenum">
              <a:rPr lang="ru-RU" smtClean="0"/>
              <a:pPr/>
              <a:t>7</a:t>
            </a:fld>
            <a:endParaRPr lang="ru-RU"/>
          </a:p>
        </p:txBody>
      </p:sp>
    </p:spTree>
    <p:extLst>
      <p:ext uri="{BB962C8B-B14F-4D97-AF65-F5344CB8AC3E}">
        <p14:creationId xmlns:p14="http://schemas.microsoft.com/office/powerpoint/2010/main" xmlns="" val="3855563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6202A4F-4793-4653-94AF-66DF7027301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4BF37D5-8E37-48F6-8885-855C478DDEA0}" type="datetimeFigureOut">
              <a:rPr lang="ru-RU" smtClean="0"/>
              <a:pPr/>
              <a:t>01.01.2009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6202A4F-4793-4653-94AF-66DF7027301F}"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4BF37D5-8E37-48F6-8885-855C478DDEA0}" type="datetimeFigureOut">
              <a:rPr lang="ru-RU" smtClean="0"/>
              <a:pPr/>
              <a:t>01.01.2009</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6202A4F-4793-4653-94AF-66DF7027301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9"/>
          <p:cNvSpPr>
            <a:spLocks noGrp="1"/>
          </p:cNvSpPr>
          <p:nvPr>
            <p:ph type="title"/>
          </p:nvPr>
        </p:nvSpPr>
        <p:spPr>
          <a:xfrm>
            <a:off x="323528" y="116632"/>
            <a:ext cx="8496944" cy="1368152"/>
          </a:xfrm>
        </p:spPr>
        <p:txBody>
          <a:bodyPr>
            <a:normAutofit fontScale="90000"/>
          </a:bodyPr>
          <a:lstStyle/>
          <a:p>
            <a:pPr algn="ctr"/>
            <a:r>
              <a:rPr lang="ru-RU" sz="1600" spc="300" dirty="0">
                <a:solidFill>
                  <a:srgbClr val="C00000"/>
                </a:solidFill>
              </a:rPr>
              <a:t>МИНИСТЕРСТВО ОБРАЗОВАНИЯ И </a:t>
            </a:r>
            <a:r>
              <a:rPr lang="ru-RU" sz="1600" spc="300" dirty="0" smtClean="0">
                <a:solidFill>
                  <a:srgbClr val="C00000"/>
                </a:solidFill>
              </a:rPr>
              <a:t/>
            </a:r>
            <a:br>
              <a:rPr lang="ru-RU" sz="1600" spc="300" dirty="0" smtClean="0">
                <a:solidFill>
                  <a:srgbClr val="C00000"/>
                </a:solidFill>
              </a:rPr>
            </a:br>
            <a:r>
              <a:rPr lang="ru-RU" sz="1600" spc="300" dirty="0" smtClean="0">
                <a:solidFill>
                  <a:srgbClr val="C00000"/>
                </a:solidFill>
              </a:rPr>
              <a:t>НАУКИ </a:t>
            </a:r>
            <a:r>
              <a:rPr lang="ru-RU" sz="1600" spc="300" dirty="0">
                <a:solidFill>
                  <a:srgbClr val="C00000"/>
                </a:solidFill>
              </a:rPr>
              <a:t>РЕСПУБЛИКИ ДАГЕСТАН</a:t>
            </a:r>
            <a:r>
              <a:rPr lang="ru-RU" sz="1600" spc="300" dirty="0" smtClean="0">
                <a:solidFill>
                  <a:srgbClr val="C00000"/>
                </a:solidFill>
              </a:rPr>
              <a:t/>
            </a:r>
            <a:br>
              <a:rPr lang="ru-RU" sz="1600" spc="300" dirty="0" smtClean="0">
                <a:solidFill>
                  <a:srgbClr val="C00000"/>
                </a:solidFill>
              </a:rPr>
            </a:br>
            <a:r>
              <a:rPr lang="ru-RU" sz="1600" spc="300" dirty="0">
                <a:solidFill>
                  <a:srgbClr val="C00000"/>
                </a:solidFill>
              </a:rPr>
              <a:t>ЦОДОУ ЗОЖ</a:t>
            </a:r>
            <a:r>
              <a:rPr lang="ru-RU" sz="1600" spc="300" dirty="0" smtClean="0">
                <a:solidFill>
                  <a:srgbClr val="C00000"/>
                </a:solidFill>
              </a:rPr>
              <a:t/>
            </a:r>
            <a:br>
              <a:rPr lang="ru-RU" sz="1600" spc="300" dirty="0" smtClean="0">
                <a:solidFill>
                  <a:srgbClr val="C00000"/>
                </a:solidFill>
              </a:rPr>
            </a:br>
            <a:r>
              <a:rPr lang="ru-RU" sz="1600" spc="300" dirty="0">
                <a:solidFill>
                  <a:srgbClr val="C00000"/>
                </a:solidFill>
              </a:rPr>
              <a:t>ГКОУ РД «</a:t>
            </a:r>
            <a:r>
              <a:rPr lang="ru-RU" sz="1600" spc="300" dirty="0" err="1">
                <a:solidFill>
                  <a:srgbClr val="C00000"/>
                </a:solidFill>
              </a:rPr>
              <a:t>Дарада-Мурадинский</a:t>
            </a:r>
            <a:r>
              <a:rPr lang="ru-RU" sz="1600" spc="300" dirty="0">
                <a:solidFill>
                  <a:srgbClr val="C00000"/>
                </a:solidFill>
              </a:rPr>
              <a:t> лицей </a:t>
            </a:r>
            <a:r>
              <a:rPr lang="ru-RU" sz="1600" spc="300" dirty="0" smtClean="0">
                <a:solidFill>
                  <a:srgbClr val="C00000"/>
                </a:solidFill>
              </a:rPr>
              <a:t/>
            </a:r>
            <a:br>
              <a:rPr lang="ru-RU" sz="1600" spc="300" dirty="0" smtClean="0">
                <a:solidFill>
                  <a:srgbClr val="C00000"/>
                </a:solidFill>
              </a:rPr>
            </a:br>
            <a:r>
              <a:rPr lang="ru-RU" sz="1600" spc="300" dirty="0" err="1" smtClean="0">
                <a:solidFill>
                  <a:srgbClr val="C00000"/>
                </a:solidFill>
              </a:rPr>
              <a:t>Гергебильского</a:t>
            </a:r>
            <a:r>
              <a:rPr lang="ru-RU" sz="1600" spc="300" dirty="0" smtClean="0">
                <a:solidFill>
                  <a:srgbClr val="C00000"/>
                </a:solidFill>
              </a:rPr>
              <a:t> </a:t>
            </a:r>
            <a:r>
              <a:rPr lang="ru-RU" sz="1600" spc="300" dirty="0">
                <a:solidFill>
                  <a:srgbClr val="C00000"/>
                </a:solidFill>
              </a:rPr>
              <a:t>района</a:t>
            </a:r>
            <a:r>
              <a:rPr lang="ru-RU" sz="1600" dirty="0" smtClean="0"/>
              <a:t/>
            </a:r>
            <a:br>
              <a:rPr lang="ru-RU" sz="1600" dirty="0" smtClean="0"/>
            </a:br>
            <a:endParaRPr lang="ru-RU" sz="1600" dirty="0"/>
          </a:p>
        </p:txBody>
      </p:sp>
      <p:sp>
        <p:nvSpPr>
          <p:cNvPr id="12" name="Текст 11"/>
          <p:cNvSpPr>
            <a:spLocks noGrp="1"/>
          </p:cNvSpPr>
          <p:nvPr>
            <p:ph type="body" idx="2"/>
          </p:nvPr>
        </p:nvSpPr>
        <p:spPr>
          <a:xfrm>
            <a:off x="251520" y="1268760"/>
            <a:ext cx="8352928" cy="2664296"/>
          </a:xfrm>
        </p:spPr>
        <p:style>
          <a:lnRef idx="1">
            <a:schemeClr val="accent4"/>
          </a:lnRef>
          <a:fillRef idx="2">
            <a:schemeClr val="accent4"/>
          </a:fillRef>
          <a:effectRef idx="1">
            <a:schemeClr val="accent4"/>
          </a:effectRef>
          <a:fontRef idx="minor">
            <a:schemeClr val="dk1"/>
          </a:fontRef>
        </p:style>
        <p:txBody>
          <a:bodyPr>
            <a:normAutofit fontScale="25000" lnSpcReduction="20000"/>
          </a:bodyPr>
          <a:lstStyle/>
          <a:p>
            <a:endParaRPr lang="ru-RU" dirty="0"/>
          </a:p>
          <a:p>
            <a:pPr algn="ctr"/>
            <a:r>
              <a:rPr lang="ru-RU" sz="9600" b="1" dirty="0" smtClean="0">
                <a:solidFill>
                  <a:srgbClr val="C00000"/>
                </a:solidFill>
              </a:rPr>
              <a:t>Симпозиум </a:t>
            </a:r>
            <a:r>
              <a:rPr lang="ru-RU" sz="9600" b="1" dirty="0">
                <a:solidFill>
                  <a:srgbClr val="C00000"/>
                </a:solidFill>
              </a:rPr>
              <a:t>4: </a:t>
            </a:r>
            <a:r>
              <a:rPr lang="ru-RU" sz="9600" b="1" dirty="0">
                <a:solidFill>
                  <a:srgbClr val="002060"/>
                </a:solidFill>
              </a:rPr>
              <a:t>Социально-гуманитарные и экономические </a:t>
            </a:r>
            <a:r>
              <a:rPr lang="ru-RU" sz="9600" b="1" dirty="0" smtClean="0">
                <a:solidFill>
                  <a:srgbClr val="002060"/>
                </a:solidFill>
              </a:rPr>
              <a:t>науки</a:t>
            </a:r>
            <a:endParaRPr lang="ru-RU" sz="9600" dirty="0" smtClean="0">
              <a:solidFill>
                <a:srgbClr val="002060"/>
              </a:solidFill>
            </a:endParaRPr>
          </a:p>
          <a:p>
            <a:pPr algn="ctr"/>
            <a:r>
              <a:rPr lang="ru-RU" sz="9600" b="1" dirty="0" smtClean="0">
                <a:solidFill>
                  <a:srgbClr val="C00000"/>
                </a:solidFill>
              </a:rPr>
              <a:t>Секция</a:t>
            </a:r>
            <a:r>
              <a:rPr lang="ru-RU" sz="9600" b="1" dirty="0">
                <a:solidFill>
                  <a:srgbClr val="C00000"/>
                </a:solidFill>
              </a:rPr>
              <a:t>: </a:t>
            </a:r>
            <a:r>
              <a:rPr lang="ru-RU" sz="9600" b="1" dirty="0">
                <a:solidFill>
                  <a:srgbClr val="002060"/>
                </a:solidFill>
              </a:rPr>
              <a:t>русский язык</a:t>
            </a:r>
            <a:endParaRPr lang="ru-RU" sz="9600" dirty="0">
              <a:solidFill>
                <a:srgbClr val="002060"/>
              </a:solidFill>
            </a:endParaRPr>
          </a:p>
          <a:p>
            <a:pPr algn="ctr"/>
            <a:r>
              <a:rPr lang="ru-RU" sz="9600" b="1" dirty="0">
                <a:solidFill>
                  <a:srgbClr val="C00000"/>
                </a:solidFill>
              </a:rPr>
              <a:t>Тема проекта: </a:t>
            </a:r>
            <a:endParaRPr lang="ru-RU" sz="9600" dirty="0">
              <a:solidFill>
                <a:srgbClr val="C00000"/>
              </a:solidFill>
            </a:endParaRPr>
          </a:p>
          <a:p>
            <a:pPr algn="ctr"/>
            <a:r>
              <a:rPr lang="ru-RU" sz="9600" b="1" dirty="0">
                <a:solidFill>
                  <a:srgbClr val="002060"/>
                </a:solidFill>
              </a:rPr>
              <a:t>«Категория падежа имени существительного</a:t>
            </a:r>
            <a:endParaRPr lang="ru-RU" sz="9600" dirty="0">
              <a:solidFill>
                <a:srgbClr val="002060"/>
              </a:solidFill>
            </a:endParaRPr>
          </a:p>
          <a:p>
            <a:pPr algn="ctr"/>
            <a:r>
              <a:rPr lang="ru-RU" sz="9600" b="1" dirty="0">
                <a:solidFill>
                  <a:srgbClr val="002060"/>
                </a:solidFill>
              </a:rPr>
              <a:t>русского языка в сопоставлении</a:t>
            </a:r>
            <a:endParaRPr lang="ru-RU" sz="9600" dirty="0">
              <a:solidFill>
                <a:srgbClr val="002060"/>
              </a:solidFill>
            </a:endParaRPr>
          </a:p>
          <a:p>
            <a:pPr algn="ctr"/>
            <a:r>
              <a:rPr lang="ru-RU" sz="9600" b="1" dirty="0">
                <a:solidFill>
                  <a:srgbClr val="002060"/>
                </a:solidFill>
              </a:rPr>
              <a:t>с аварским языком»</a:t>
            </a:r>
            <a:endParaRPr lang="ru-RU" sz="9600" dirty="0">
              <a:solidFill>
                <a:srgbClr val="002060"/>
              </a:solidFill>
            </a:endParaRPr>
          </a:p>
          <a:p>
            <a:r>
              <a:rPr lang="ru-RU" b="1" dirty="0"/>
              <a:t> </a:t>
            </a:r>
            <a:endParaRPr lang="ru-RU" dirty="0"/>
          </a:p>
          <a:p>
            <a:r>
              <a:rPr lang="ru-RU" b="1" dirty="0"/>
              <a:t> </a:t>
            </a:r>
            <a:endParaRPr lang="ru-RU" dirty="0"/>
          </a:p>
          <a:p>
            <a:r>
              <a:rPr lang="ru-RU" b="1" dirty="0"/>
              <a:t> </a:t>
            </a:r>
            <a:endParaRPr lang="ru-RU" dirty="0"/>
          </a:p>
        </p:txBody>
      </p:sp>
      <p:pic>
        <p:nvPicPr>
          <p:cNvPr id="13" name="Объект 12"/>
          <p:cNvPicPr>
            <a:picLocks noGrp="1" noChangeAspect="1"/>
          </p:cNvPicPr>
          <p:nvPr>
            <p:ph sz="half" idx="1"/>
          </p:nvPr>
        </p:nvPicPr>
        <p:blipFill rotWithShape="1">
          <a:blip r:embed="rId2">
            <a:extLst>
              <a:ext uri="{28A0092B-C50C-407E-A947-70E740481C1C}">
                <a14:useLocalDpi xmlns:a14="http://schemas.microsoft.com/office/drawing/2010/main" xmlns="" val="0"/>
              </a:ext>
            </a:extLst>
          </a:blip>
          <a:srcRect l="14753" t="7681" r="14304" b="14603"/>
          <a:stretch/>
        </p:blipFill>
        <p:spPr>
          <a:xfrm>
            <a:off x="2051720" y="4018903"/>
            <a:ext cx="4968552" cy="2839097"/>
          </a:xfrm>
        </p:spPr>
      </p:pic>
    </p:spTree>
    <p:extLst>
      <p:ext uri="{BB962C8B-B14F-4D97-AF65-F5344CB8AC3E}">
        <p14:creationId xmlns:p14="http://schemas.microsoft.com/office/powerpoint/2010/main" xmlns="" val="5139488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476672"/>
            <a:ext cx="5868144" cy="984885"/>
          </a:xfrm>
          <a:prstGeom prst="rect">
            <a:avLst/>
          </a:prstGeom>
        </p:spPr>
        <p:txBody>
          <a:bodyPr wrap="square">
            <a:spAutoFit/>
          </a:bodyPr>
          <a:lstStyle/>
          <a:p>
            <a:r>
              <a:rPr lang="ru-RU" dirty="0"/>
              <a:t> </a:t>
            </a:r>
          </a:p>
          <a:p>
            <a:r>
              <a:rPr lang="ru-RU" sz="2000" dirty="0">
                <a:solidFill>
                  <a:srgbClr val="7030A0"/>
                </a:solidFill>
              </a:rPr>
              <a:t>           Родительный </a:t>
            </a:r>
            <a:r>
              <a:rPr lang="ru-RU" sz="2000" dirty="0" err="1">
                <a:solidFill>
                  <a:srgbClr val="7030A0"/>
                </a:solidFill>
              </a:rPr>
              <a:t>преименный</a:t>
            </a:r>
            <a:r>
              <a:rPr lang="ru-RU" sz="2000" dirty="0">
                <a:solidFill>
                  <a:srgbClr val="7030A0"/>
                </a:solidFill>
              </a:rPr>
              <a:t> падеж может выражать:</a:t>
            </a:r>
          </a:p>
        </p:txBody>
      </p:sp>
      <p:sp>
        <p:nvSpPr>
          <p:cNvPr id="6" name="Прямоугольник 5"/>
          <p:cNvSpPr/>
          <p:nvPr/>
        </p:nvSpPr>
        <p:spPr>
          <a:xfrm>
            <a:off x="611560" y="1437673"/>
            <a:ext cx="2683748" cy="369332"/>
          </a:xfrm>
          <a:prstGeom prst="rect">
            <a:avLst/>
          </a:prstGeom>
        </p:spPr>
        <p:txBody>
          <a:bodyPr wrap="none">
            <a:spAutoFit/>
          </a:bodyPr>
          <a:lstStyle/>
          <a:p>
            <a:r>
              <a:rPr lang="ru-RU" dirty="0">
                <a:solidFill>
                  <a:srgbClr val="7030A0"/>
                </a:solidFill>
              </a:rPr>
              <a:t>а) принадлежность: </a:t>
            </a:r>
          </a:p>
        </p:txBody>
      </p:sp>
      <p:graphicFrame>
        <p:nvGraphicFramePr>
          <p:cNvPr id="10" name="Объект 9"/>
          <p:cNvGraphicFramePr>
            <a:graphicFrameLocks noGrp="1"/>
          </p:cNvGraphicFramePr>
          <p:nvPr>
            <p:ph sz="half" idx="1"/>
            <p:extLst>
              <p:ext uri="{D42A27DB-BD31-4B8C-83A1-F6EECF244321}">
                <p14:modId xmlns:p14="http://schemas.microsoft.com/office/powerpoint/2010/main" xmlns="" val="3554314300"/>
              </p:ext>
            </p:extLst>
          </p:nvPr>
        </p:nvGraphicFramePr>
        <p:xfrm>
          <a:off x="3270589" y="1349805"/>
          <a:ext cx="4842792" cy="914400"/>
        </p:xfrm>
        <a:graphic>
          <a:graphicData uri="http://schemas.openxmlformats.org/drawingml/2006/table">
            <a:tbl>
              <a:tblPr firstRow="1" bandRow="1">
                <a:tableStyleId>{5C22544A-7EE6-4342-B048-85BDC9FD1C3A}</a:tableStyleId>
              </a:tblPr>
              <a:tblGrid>
                <a:gridCol w="2385392"/>
                <a:gridCol w="2457400"/>
              </a:tblGrid>
              <a:tr h="735769">
                <a:tc>
                  <a:txBody>
                    <a:bodyPr/>
                    <a:lstStyle/>
                    <a:p>
                      <a:r>
                        <a:rPr kumimoji="0" lang="ru-RU" sz="1800" b="1" i="1" kern="1200" dirty="0" smtClean="0">
                          <a:solidFill>
                            <a:schemeClr val="lt1"/>
                          </a:solidFill>
                          <a:effectLst/>
                          <a:latin typeface="+mn-lt"/>
                          <a:ea typeface="+mn-ea"/>
                          <a:cs typeface="+mn-cs"/>
                        </a:rPr>
                        <a:t>Моего </a:t>
                      </a:r>
                      <a:r>
                        <a:rPr kumimoji="0" lang="ru-RU" sz="1800" b="1" i="1" kern="1200" dirty="0" err="1" smtClean="0">
                          <a:solidFill>
                            <a:srgbClr val="C00000"/>
                          </a:solidFill>
                          <a:effectLst/>
                          <a:latin typeface="+mn-lt"/>
                          <a:ea typeface="+mn-ea"/>
                          <a:cs typeface="+mn-cs"/>
                        </a:rPr>
                        <a:t>брат</a:t>
                      </a:r>
                      <a:r>
                        <a:rPr kumimoji="0" lang="ru-RU" sz="1800" b="1" i="1" kern="1200" dirty="0" err="1" smtClean="0">
                          <a:solidFill>
                            <a:srgbClr val="7030A0"/>
                          </a:solidFill>
                          <a:effectLst/>
                          <a:latin typeface="+mn-lt"/>
                          <a:ea typeface="+mn-ea"/>
                          <a:cs typeface="+mn-cs"/>
                        </a:rPr>
                        <a:t>А</a:t>
                      </a:r>
                      <a:r>
                        <a:rPr kumimoji="0" lang="ru-RU" sz="1800" b="1" i="1" kern="1200" dirty="0" smtClean="0">
                          <a:solidFill>
                            <a:schemeClr val="lt1"/>
                          </a:solidFill>
                          <a:effectLst/>
                          <a:latin typeface="+mn-lt"/>
                          <a:ea typeface="+mn-ea"/>
                          <a:cs typeface="+mn-cs"/>
                        </a:rPr>
                        <a:t> дом-</a:t>
                      </a:r>
                      <a:endParaRPr lang="ru-RU" dirty="0"/>
                    </a:p>
                  </a:txBody>
                  <a:tcPr marL="63214" marR="6321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800" b="1" i="1" kern="1200" dirty="0" err="1" smtClean="0">
                          <a:solidFill>
                            <a:schemeClr val="lt1"/>
                          </a:solidFill>
                          <a:effectLst/>
                          <a:latin typeface="+mn-lt"/>
                          <a:ea typeface="+mn-ea"/>
                          <a:cs typeface="+mn-cs"/>
                        </a:rPr>
                        <a:t>Дир</a:t>
                      </a:r>
                      <a:r>
                        <a:rPr kumimoji="0" lang="ru-RU" sz="1800" b="1" i="1" kern="1200" dirty="0" smtClean="0">
                          <a:solidFill>
                            <a:schemeClr val="lt1"/>
                          </a:solidFill>
                          <a:effectLst/>
                          <a:latin typeface="+mn-lt"/>
                          <a:ea typeface="+mn-ea"/>
                          <a:cs typeface="+mn-cs"/>
                        </a:rPr>
                        <a:t> </a:t>
                      </a:r>
                      <a:r>
                        <a:rPr kumimoji="0" lang="ru-RU" sz="1800" b="1" i="1" kern="1200" dirty="0" err="1" smtClean="0">
                          <a:solidFill>
                            <a:srgbClr val="C00000"/>
                          </a:solidFill>
                          <a:effectLst/>
                          <a:latin typeface="+mn-lt"/>
                          <a:ea typeface="+mn-ea"/>
                          <a:cs typeface="+mn-cs"/>
                        </a:rPr>
                        <a:t>вацас</a:t>
                      </a:r>
                      <a:r>
                        <a:rPr kumimoji="0" lang="ru-RU" sz="1800" b="1" i="1" kern="1200" dirty="0" err="1" smtClean="0">
                          <a:solidFill>
                            <a:srgbClr val="7030A0"/>
                          </a:solidFill>
                          <a:effectLst/>
                          <a:latin typeface="+mn-lt"/>
                          <a:ea typeface="+mn-ea"/>
                          <a:cs typeface="+mn-cs"/>
                        </a:rPr>
                        <a:t>УЛ</a:t>
                      </a:r>
                      <a:r>
                        <a:rPr kumimoji="0" lang="ru-RU" sz="1800" b="1" i="1" kern="1200" dirty="0" smtClean="0">
                          <a:solidFill>
                            <a:srgbClr val="7030A0"/>
                          </a:solidFill>
                          <a:effectLst/>
                          <a:latin typeface="+mn-lt"/>
                          <a:ea typeface="+mn-ea"/>
                          <a:cs typeface="+mn-cs"/>
                        </a:rPr>
                        <a:t> </a:t>
                      </a:r>
                      <a:r>
                        <a:rPr kumimoji="0" lang="ru-RU" sz="1800" b="1" i="1" kern="1200" dirty="0" err="1" smtClean="0">
                          <a:solidFill>
                            <a:schemeClr val="lt1"/>
                          </a:solidFill>
                          <a:effectLst/>
                          <a:latin typeface="+mn-lt"/>
                          <a:ea typeface="+mn-ea"/>
                          <a:cs typeface="+mn-cs"/>
                        </a:rPr>
                        <a:t>рукъ</a:t>
                      </a:r>
                      <a:r>
                        <a:rPr kumimoji="0" lang="ru-RU" sz="1800" b="1" i="1" kern="1200" dirty="0" smtClean="0">
                          <a:solidFill>
                            <a:schemeClr val="lt1"/>
                          </a:solidFill>
                          <a:effectLst/>
                          <a:latin typeface="+mn-lt"/>
                          <a:ea typeface="+mn-ea"/>
                          <a:cs typeface="+mn-cs"/>
                        </a:rPr>
                        <a:t>.</a:t>
                      </a:r>
                      <a:endParaRPr lang="ru-RU" dirty="0" smtClean="0"/>
                    </a:p>
                    <a:p>
                      <a:endParaRPr lang="ru-RU" dirty="0"/>
                    </a:p>
                  </a:txBody>
                  <a:tcPr marL="63214" marR="63214"/>
                </a:tc>
              </a:tr>
            </a:tbl>
          </a:graphicData>
        </a:graphic>
      </p:graphicFrame>
      <p:graphicFrame>
        <p:nvGraphicFramePr>
          <p:cNvPr id="14" name="Объект 13"/>
          <p:cNvGraphicFramePr>
            <a:graphicFrameLocks noGrp="1"/>
          </p:cNvGraphicFramePr>
          <p:nvPr>
            <p:ph sz="half" idx="2"/>
            <p:extLst>
              <p:ext uri="{D42A27DB-BD31-4B8C-83A1-F6EECF244321}">
                <p14:modId xmlns:p14="http://schemas.microsoft.com/office/powerpoint/2010/main" xmlns="" val="597400178"/>
              </p:ext>
            </p:extLst>
          </p:nvPr>
        </p:nvGraphicFramePr>
        <p:xfrm>
          <a:off x="611560" y="2744027"/>
          <a:ext cx="7992888" cy="828989"/>
        </p:xfrm>
        <a:graphic>
          <a:graphicData uri="http://schemas.openxmlformats.org/drawingml/2006/table">
            <a:tbl>
              <a:tblPr firstRow="1" bandRow="1">
                <a:tableStyleId>{5C22544A-7EE6-4342-B048-85BDC9FD1C3A}</a:tableStyleId>
              </a:tblPr>
              <a:tblGrid>
                <a:gridCol w="3996444"/>
                <a:gridCol w="3996444"/>
              </a:tblGrid>
              <a:tr h="8289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800" b="1" i="1" kern="1200" dirty="0" smtClean="0">
                          <a:solidFill>
                            <a:schemeClr val="lt1"/>
                          </a:solidFill>
                          <a:effectLst/>
                          <a:latin typeface="+mn-lt"/>
                          <a:ea typeface="+mn-ea"/>
                          <a:cs typeface="+mn-cs"/>
                        </a:rPr>
                        <a:t>Студент </a:t>
                      </a:r>
                      <a:r>
                        <a:rPr kumimoji="0" lang="ru-RU" sz="1800" b="1" i="1" kern="1200" dirty="0" err="1" smtClean="0">
                          <a:solidFill>
                            <a:srgbClr val="C00000"/>
                          </a:solidFill>
                          <a:effectLst/>
                          <a:latin typeface="+mn-lt"/>
                          <a:ea typeface="+mn-ea"/>
                          <a:cs typeface="+mn-cs"/>
                        </a:rPr>
                        <a:t>пединститут</a:t>
                      </a:r>
                      <a:r>
                        <a:rPr kumimoji="0" lang="ru-RU" sz="1800" b="1" i="1" kern="1200" dirty="0" err="1" smtClean="0">
                          <a:solidFill>
                            <a:srgbClr val="7030A0"/>
                          </a:solidFill>
                          <a:effectLst/>
                          <a:latin typeface="+mn-lt"/>
                          <a:ea typeface="+mn-ea"/>
                          <a:cs typeface="+mn-cs"/>
                        </a:rPr>
                        <a:t>А</a:t>
                      </a:r>
                      <a:endParaRPr lang="ru-RU" dirty="0">
                        <a:solidFill>
                          <a:srgbClr val="7030A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800" b="1" i="1" kern="1200" dirty="0" err="1" smtClean="0">
                          <a:solidFill>
                            <a:srgbClr val="C00000"/>
                          </a:solidFill>
                          <a:effectLst/>
                          <a:latin typeface="+mn-lt"/>
                          <a:ea typeface="+mn-ea"/>
                          <a:cs typeface="+mn-cs"/>
                        </a:rPr>
                        <a:t>Пединституталъ</a:t>
                      </a:r>
                      <a:r>
                        <a:rPr kumimoji="0" lang="ru-RU" sz="1800" b="1" i="1" kern="1200" dirty="0" err="1" smtClean="0">
                          <a:solidFill>
                            <a:srgbClr val="7030A0"/>
                          </a:solidFill>
                          <a:effectLst/>
                          <a:latin typeface="+mn-lt"/>
                          <a:ea typeface="+mn-ea"/>
                          <a:cs typeface="+mn-cs"/>
                        </a:rPr>
                        <a:t>УЛ</a:t>
                      </a:r>
                      <a:r>
                        <a:rPr kumimoji="0" lang="ru-RU" sz="1800" b="1" i="1" kern="1200" dirty="0" smtClean="0">
                          <a:solidFill>
                            <a:srgbClr val="C00000"/>
                          </a:solidFill>
                          <a:effectLst/>
                          <a:latin typeface="+mn-lt"/>
                          <a:ea typeface="+mn-ea"/>
                          <a:cs typeface="+mn-cs"/>
                        </a:rPr>
                        <a:t>  </a:t>
                      </a:r>
                      <a:r>
                        <a:rPr kumimoji="0" lang="ru-RU" sz="1800" b="1" i="1" kern="1200" dirty="0" smtClean="0">
                          <a:solidFill>
                            <a:schemeClr val="lt1"/>
                          </a:solidFill>
                          <a:effectLst/>
                          <a:latin typeface="+mn-lt"/>
                          <a:ea typeface="+mn-ea"/>
                          <a:cs typeface="+mn-cs"/>
                        </a:rPr>
                        <a:t>студент.</a:t>
                      </a:r>
                      <a:endParaRPr kumimoji="0" lang="ru-RU" sz="1800" b="1" kern="1200" dirty="0" smtClean="0">
                        <a:solidFill>
                          <a:schemeClr val="lt1"/>
                        </a:solidFill>
                        <a:effectLst/>
                        <a:latin typeface="+mn-lt"/>
                        <a:ea typeface="+mn-ea"/>
                        <a:cs typeface="+mn-cs"/>
                      </a:endParaRPr>
                    </a:p>
                    <a:p>
                      <a:endParaRPr lang="ru-RU" dirty="0"/>
                    </a:p>
                  </a:txBody>
                  <a:tcPr/>
                </a:tc>
              </a:tr>
            </a:tbl>
          </a:graphicData>
        </a:graphic>
      </p:graphicFrame>
      <p:sp>
        <p:nvSpPr>
          <p:cNvPr id="11" name="Прямоугольник 10"/>
          <p:cNvSpPr/>
          <p:nvPr/>
        </p:nvSpPr>
        <p:spPr>
          <a:xfrm>
            <a:off x="621871" y="2374695"/>
            <a:ext cx="4091185" cy="369332"/>
          </a:xfrm>
          <a:prstGeom prst="rect">
            <a:avLst/>
          </a:prstGeom>
        </p:spPr>
        <p:txBody>
          <a:bodyPr wrap="none">
            <a:spAutoFit/>
          </a:bodyPr>
          <a:lstStyle/>
          <a:p>
            <a:r>
              <a:rPr lang="ru-RU" dirty="0">
                <a:solidFill>
                  <a:srgbClr val="7030A0"/>
                </a:solidFill>
              </a:rPr>
              <a:t>б) отношение предмета к лицу: </a:t>
            </a:r>
          </a:p>
        </p:txBody>
      </p:sp>
      <p:graphicFrame>
        <p:nvGraphicFramePr>
          <p:cNvPr id="15" name="Объект 13"/>
          <p:cNvGraphicFramePr>
            <a:graphicFrameLocks noGrp="1"/>
          </p:cNvGraphicFramePr>
          <p:nvPr>
            <p:ph sz="half" idx="2"/>
            <p:extLst>
              <p:ext uri="{D42A27DB-BD31-4B8C-83A1-F6EECF244321}">
                <p14:modId xmlns:p14="http://schemas.microsoft.com/office/powerpoint/2010/main" xmlns="" val="1694299515"/>
              </p:ext>
            </p:extLst>
          </p:nvPr>
        </p:nvGraphicFramePr>
        <p:xfrm>
          <a:off x="621870" y="4219345"/>
          <a:ext cx="7910570" cy="856104"/>
        </p:xfrm>
        <a:graphic>
          <a:graphicData uri="http://schemas.openxmlformats.org/drawingml/2006/table">
            <a:tbl>
              <a:tblPr firstRow="1" bandRow="1">
                <a:tableStyleId>{5C22544A-7EE6-4342-B048-85BDC9FD1C3A}</a:tableStyleId>
              </a:tblPr>
              <a:tblGrid>
                <a:gridCol w="3955285"/>
                <a:gridCol w="3955285"/>
              </a:tblGrid>
              <a:tr h="856104">
                <a:tc>
                  <a:txBody>
                    <a:bodyPr/>
                    <a:lstStyle/>
                    <a:p>
                      <a:pPr algn="ctr"/>
                      <a:r>
                        <a:rPr kumimoji="0" lang="ru-RU" sz="1800" b="1" i="1" kern="1200" dirty="0" smtClean="0">
                          <a:solidFill>
                            <a:schemeClr val="lt1"/>
                          </a:solidFill>
                          <a:effectLst/>
                          <a:latin typeface="+mn-lt"/>
                          <a:ea typeface="+mn-ea"/>
                          <a:cs typeface="+mn-cs"/>
                        </a:rPr>
                        <a:t> Плач </a:t>
                      </a:r>
                      <a:r>
                        <a:rPr kumimoji="0" lang="ru-RU" sz="1800" b="1" i="1" kern="1200" dirty="0" err="1" smtClean="0">
                          <a:solidFill>
                            <a:srgbClr val="C00000"/>
                          </a:solidFill>
                          <a:effectLst/>
                          <a:latin typeface="+mn-lt"/>
                          <a:ea typeface="+mn-ea"/>
                          <a:cs typeface="+mn-cs"/>
                        </a:rPr>
                        <a:t>ребёнк</a:t>
                      </a:r>
                      <a:r>
                        <a:rPr kumimoji="0" lang="ru-RU" sz="1800" b="1" i="1" kern="1200" dirty="0" err="1" smtClean="0">
                          <a:solidFill>
                            <a:srgbClr val="7030A0"/>
                          </a:solidFill>
                          <a:effectLst/>
                          <a:latin typeface="+mn-lt"/>
                          <a:ea typeface="+mn-ea"/>
                          <a:cs typeface="+mn-cs"/>
                        </a:rPr>
                        <a:t>А</a:t>
                      </a:r>
                      <a:r>
                        <a:rPr kumimoji="0" lang="ru-RU" sz="1800" b="1" i="1" kern="1200" dirty="0" smtClean="0">
                          <a:solidFill>
                            <a:srgbClr val="C00000"/>
                          </a:solidFill>
                          <a:effectLst/>
                          <a:latin typeface="+mn-lt"/>
                          <a:ea typeface="+mn-ea"/>
                          <a:cs typeface="+mn-cs"/>
                        </a:rPr>
                        <a:t> </a:t>
                      </a:r>
                      <a:endParaRPr lang="ru-RU" dirty="0">
                        <a:solidFill>
                          <a:srgbClr val="C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1800" b="1" i="1" kern="1200" dirty="0" err="1" smtClean="0">
                          <a:solidFill>
                            <a:srgbClr val="C00000"/>
                          </a:solidFill>
                          <a:effectLst/>
                          <a:latin typeface="+mn-lt"/>
                          <a:ea typeface="+mn-ea"/>
                          <a:cs typeface="+mn-cs"/>
                        </a:rPr>
                        <a:t>Лъимад</a:t>
                      </a:r>
                      <a:r>
                        <a:rPr kumimoji="0" lang="ru-RU" sz="1800" b="1" i="1" kern="1200" dirty="0" err="1" smtClean="0">
                          <a:solidFill>
                            <a:srgbClr val="7030A0"/>
                          </a:solidFill>
                          <a:effectLst/>
                          <a:latin typeface="+mn-lt"/>
                          <a:ea typeface="+mn-ea"/>
                          <a:cs typeface="+mn-cs"/>
                        </a:rPr>
                        <a:t>УЛ</a:t>
                      </a:r>
                      <a:r>
                        <a:rPr kumimoji="0" lang="ru-RU" sz="1800" b="1" i="1" kern="1200" dirty="0" smtClean="0">
                          <a:solidFill>
                            <a:schemeClr val="lt1"/>
                          </a:solidFill>
                          <a:effectLst/>
                          <a:latin typeface="+mn-lt"/>
                          <a:ea typeface="+mn-ea"/>
                          <a:cs typeface="+mn-cs"/>
                        </a:rPr>
                        <a:t>  </a:t>
                      </a:r>
                      <a:r>
                        <a:rPr kumimoji="0" lang="ru-RU" sz="1800" b="1" i="1" kern="1200" dirty="0" err="1" smtClean="0">
                          <a:solidFill>
                            <a:schemeClr val="lt1"/>
                          </a:solidFill>
                          <a:effectLst/>
                          <a:latin typeface="+mn-lt"/>
                          <a:ea typeface="+mn-ea"/>
                          <a:cs typeface="+mn-cs"/>
                        </a:rPr>
                        <a:t>г!оди</a:t>
                      </a:r>
                      <a:r>
                        <a:rPr kumimoji="0" lang="ru-RU" sz="1800" b="1" i="1" kern="1200" dirty="0" smtClean="0">
                          <a:solidFill>
                            <a:schemeClr val="lt1"/>
                          </a:solidFill>
                          <a:effectLst/>
                          <a:latin typeface="+mn-lt"/>
                          <a:ea typeface="+mn-ea"/>
                          <a:cs typeface="+mn-cs"/>
                        </a:rPr>
                        <a:t>.</a:t>
                      </a:r>
                      <a:endParaRPr lang="ru-RU" dirty="0" smtClean="0"/>
                    </a:p>
                    <a:p>
                      <a:pPr algn="ctr"/>
                      <a:endParaRPr lang="ru-RU" dirty="0"/>
                    </a:p>
                  </a:txBody>
                  <a:tcPr/>
                </a:tc>
              </a:tr>
            </a:tbl>
          </a:graphicData>
        </a:graphic>
      </p:graphicFrame>
      <p:sp>
        <p:nvSpPr>
          <p:cNvPr id="16" name="Прямоугольник 15"/>
          <p:cNvSpPr/>
          <p:nvPr/>
        </p:nvSpPr>
        <p:spPr>
          <a:xfrm>
            <a:off x="611560" y="3573014"/>
            <a:ext cx="7920880" cy="646331"/>
          </a:xfrm>
          <a:prstGeom prst="rect">
            <a:avLst/>
          </a:prstGeom>
        </p:spPr>
        <p:txBody>
          <a:bodyPr wrap="square">
            <a:spAutoFit/>
          </a:bodyPr>
          <a:lstStyle/>
          <a:p>
            <a:r>
              <a:rPr lang="ru-RU" dirty="0">
                <a:solidFill>
                  <a:srgbClr val="7030A0"/>
                </a:solidFill>
              </a:rPr>
              <a:t>в) обозначение субъекта, являющегося производителем действия:                                                       </a:t>
            </a:r>
          </a:p>
        </p:txBody>
      </p:sp>
      <p:sp>
        <p:nvSpPr>
          <p:cNvPr id="17" name="Прямоугольник 16"/>
          <p:cNvSpPr/>
          <p:nvPr/>
        </p:nvSpPr>
        <p:spPr>
          <a:xfrm>
            <a:off x="621870" y="5013176"/>
            <a:ext cx="7694545" cy="646331"/>
          </a:xfrm>
          <a:prstGeom prst="rect">
            <a:avLst/>
          </a:prstGeom>
        </p:spPr>
        <p:txBody>
          <a:bodyPr wrap="square">
            <a:spAutoFit/>
          </a:bodyPr>
          <a:lstStyle/>
          <a:p>
            <a:r>
              <a:rPr lang="ru-RU" dirty="0" smtClean="0">
                <a:solidFill>
                  <a:srgbClr val="7030A0"/>
                </a:solidFill>
              </a:rPr>
              <a:t> г</a:t>
            </a:r>
            <a:r>
              <a:rPr lang="ru-RU" dirty="0">
                <a:solidFill>
                  <a:srgbClr val="7030A0"/>
                </a:solidFill>
              </a:rPr>
              <a:t>) действующее лицо в значении носителя различных действий и состояний:                          </a:t>
            </a:r>
          </a:p>
        </p:txBody>
      </p:sp>
      <p:graphicFrame>
        <p:nvGraphicFramePr>
          <p:cNvPr id="18" name="Объект 13"/>
          <p:cNvGraphicFramePr>
            <a:graphicFrameLocks/>
          </p:cNvGraphicFramePr>
          <p:nvPr>
            <p:extLst>
              <p:ext uri="{D42A27DB-BD31-4B8C-83A1-F6EECF244321}">
                <p14:modId xmlns:p14="http://schemas.microsoft.com/office/powerpoint/2010/main" xmlns="" val="3356745928"/>
              </p:ext>
            </p:extLst>
          </p:nvPr>
        </p:nvGraphicFramePr>
        <p:xfrm>
          <a:off x="716612" y="5640835"/>
          <a:ext cx="7992888" cy="812501"/>
        </p:xfrm>
        <a:graphic>
          <a:graphicData uri="http://schemas.openxmlformats.org/drawingml/2006/table">
            <a:tbl>
              <a:tblPr firstRow="1" bandRow="1">
                <a:tableStyleId>{5C22544A-7EE6-4342-B048-85BDC9FD1C3A}</a:tableStyleId>
              </a:tblPr>
              <a:tblGrid>
                <a:gridCol w="3996444"/>
                <a:gridCol w="3996444"/>
              </a:tblGrid>
              <a:tr h="8125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800" b="1" i="1" kern="1200" dirty="0" smtClean="0">
                          <a:solidFill>
                            <a:schemeClr val="lt1"/>
                          </a:solidFill>
                          <a:effectLst/>
                          <a:latin typeface="+mn-lt"/>
                          <a:ea typeface="+mn-ea"/>
                          <a:cs typeface="+mn-cs"/>
                        </a:rPr>
                        <a:t>Приказ </a:t>
                      </a:r>
                      <a:r>
                        <a:rPr kumimoji="0" lang="ru-RU" sz="1800" b="1" i="1" kern="1200" dirty="0" err="1" smtClean="0">
                          <a:solidFill>
                            <a:srgbClr val="C00000"/>
                          </a:solidFill>
                          <a:effectLst/>
                          <a:latin typeface="+mn-lt"/>
                          <a:ea typeface="+mn-ea"/>
                          <a:cs typeface="+mn-cs"/>
                        </a:rPr>
                        <a:t>директор</a:t>
                      </a:r>
                      <a:r>
                        <a:rPr kumimoji="0" lang="ru-RU" sz="1800" b="1" i="1" kern="1200" dirty="0" err="1" smtClean="0">
                          <a:solidFill>
                            <a:srgbClr val="7030A0"/>
                          </a:solidFill>
                          <a:effectLst/>
                          <a:latin typeface="+mn-lt"/>
                          <a:ea typeface="+mn-ea"/>
                          <a:cs typeface="+mn-cs"/>
                        </a:rPr>
                        <a:t>А</a:t>
                      </a:r>
                      <a:r>
                        <a:rPr kumimoji="0" lang="ru-RU" sz="1800" b="1" i="1" kern="1200" dirty="0" smtClean="0">
                          <a:solidFill>
                            <a:srgbClr val="C00000"/>
                          </a:solidFill>
                          <a:effectLst/>
                          <a:latin typeface="+mn-lt"/>
                          <a:ea typeface="+mn-ea"/>
                          <a:cs typeface="+mn-cs"/>
                        </a:rPr>
                        <a:t> </a:t>
                      </a:r>
                      <a:endParaRPr lang="ru-RU" dirty="0">
                        <a:solidFill>
                          <a:srgbClr val="C00000"/>
                        </a:solidFill>
                      </a:endParaRPr>
                    </a:p>
                  </a:txBody>
                  <a:tcPr/>
                </a:tc>
                <a:tc>
                  <a:txBody>
                    <a:bodyPr/>
                    <a:lstStyle/>
                    <a:p>
                      <a:r>
                        <a:rPr kumimoji="0" lang="ru-RU" sz="1800" b="1" i="1" kern="1200" dirty="0" err="1" smtClean="0">
                          <a:solidFill>
                            <a:srgbClr val="C00000"/>
                          </a:solidFill>
                          <a:effectLst/>
                          <a:latin typeface="+mn-lt"/>
                          <a:ea typeface="+mn-ea"/>
                          <a:cs typeface="+mn-cs"/>
                        </a:rPr>
                        <a:t>Директорас</a:t>
                      </a:r>
                      <a:r>
                        <a:rPr kumimoji="0" lang="ru-RU" sz="1800" b="1" i="1" kern="1200" dirty="0" err="1" smtClean="0">
                          <a:solidFill>
                            <a:srgbClr val="7030A0"/>
                          </a:solidFill>
                          <a:effectLst/>
                          <a:latin typeface="+mn-lt"/>
                          <a:ea typeface="+mn-ea"/>
                          <a:cs typeface="+mn-cs"/>
                        </a:rPr>
                        <a:t>УЛ</a:t>
                      </a:r>
                      <a:r>
                        <a:rPr kumimoji="0" lang="ru-RU" sz="1800" b="1" i="1" kern="1200" dirty="0" smtClean="0">
                          <a:solidFill>
                            <a:schemeClr val="lt1"/>
                          </a:solidFill>
                          <a:effectLst/>
                          <a:latin typeface="+mn-lt"/>
                          <a:ea typeface="+mn-ea"/>
                          <a:cs typeface="+mn-cs"/>
                        </a:rPr>
                        <a:t>  </a:t>
                      </a:r>
                      <a:r>
                        <a:rPr kumimoji="0" lang="ru-RU" sz="1800" b="1" i="1" kern="1200" dirty="0" err="1" smtClean="0">
                          <a:solidFill>
                            <a:schemeClr val="lt1"/>
                          </a:solidFill>
                          <a:effectLst/>
                          <a:latin typeface="+mn-lt"/>
                          <a:ea typeface="+mn-ea"/>
                          <a:cs typeface="+mn-cs"/>
                        </a:rPr>
                        <a:t>буюрухъ</a:t>
                      </a:r>
                      <a:r>
                        <a:rPr kumimoji="0" lang="ru-RU" sz="1800" b="1" i="1" kern="1200" dirty="0" smtClean="0">
                          <a:solidFill>
                            <a:schemeClr val="lt1"/>
                          </a:solidFill>
                          <a:effectLst/>
                          <a:latin typeface="+mn-lt"/>
                          <a:ea typeface="+mn-ea"/>
                          <a:cs typeface="+mn-cs"/>
                        </a:rPr>
                        <a:t>.</a:t>
                      </a:r>
                      <a:endParaRPr lang="ru-RU" dirty="0"/>
                    </a:p>
                  </a:txBody>
                  <a:tcPr/>
                </a:tc>
              </a:tr>
            </a:tbl>
          </a:graphicData>
        </a:graphic>
      </p:graphicFrame>
    </p:spTree>
    <p:extLst>
      <p:ext uri="{BB962C8B-B14F-4D97-AF65-F5344CB8AC3E}">
        <p14:creationId xmlns:p14="http://schemas.microsoft.com/office/powerpoint/2010/main" xmlns="" val="3477616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539552" y="548680"/>
            <a:ext cx="8208912" cy="424731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lnSpc>
                <a:spcPct val="150000"/>
              </a:lnSpc>
            </a:pPr>
            <a:r>
              <a:rPr lang="ru-RU" b="1" i="1" u="sng" dirty="0" smtClean="0">
                <a:solidFill>
                  <a:srgbClr val="C00000"/>
                </a:solidFill>
              </a:rPr>
              <a:t>       ДАТЕЛЬНЫЙ   </a:t>
            </a:r>
            <a:r>
              <a:rPr lang="ru-RU" dirty="0" smtClean="0">
                <a:solidFill>
                  <a:srgbClr val="C00000"/>
                </a:solidFill>
              </a:rPr>
              <a:t> </a:t>
            </a:r>
            <a:r>
              <a:rPr lang="ru-RU" dirty="0">
                <a:solidFill>
                  <a:srgbClr val="7030A0"/>
                </a:solidFill>
              </a:rPr>
              <a:t>падеж как в русском , так и в аварском языке является простым по своему образованию, употреблению и значению. Дательному падежу  русского языка в аварском языке соответствует </a:t>
            </a:r>
            <a:r>
              <a:rPr lang="ru-RU" b="1" i="1" u="sng" dirty="0">
                <a:solidFill>
                  <a:srgbClr val="C00000"/>
                </a:solidFill>
              </a:rPr>
              <a:t>КЬОВУЛ </a:t>
            </a:r>
            <a:r>
              <a:rPr lang="ru-RU" b="1" i="1" u="sng" dirty="0" smtClean="0">
                <a:solidFill>
                  <a:srgbClr val="C00000"/>
                </a:solidFill>
              </a:rPr>
              <a:t> </a:t>
            </a:r>
            <a:r>
              <a:rPr lang="ru-RU" dirty="0" smtClean="0">
                <a:solidFill>
                  <a:srgbClr val="7030A0"/>
                </a:solidFill>
              </a:rPr>
              <a:t>падеж </a:t>
            </a:r>
            <a:r>
              <a:rPr lang="ru-RU" dirty="0">
                <a:solidFill>
                  <a:srgbClr val="7030A0"/>
                </a:solidFill>
              </a:rPr>
              <a:t>и образован путем прибавления к форме эргативного падежа аффиксов: -е. Дательным падежом в сопоставляемых языках обозначается лицо, которое испытывает какое-нибудь состояние. Чаще всего употребляется он при глаголах, но возможен и при существительных</a:t>
            </a:r>
            <a:r>
              <a:rPr lang="ru-RU" dirty="0" smtClean="0">
                <a:solidFill>
                  <a:srgbClr val="7030A0"/>
                </a:solidFill>
              </a:rPr>
              <a:t>.</a:t>
            </a:r>
          </a:p>
          <a:p>
            <a:pPr algn="just">
              <a:lnSpc>
                <a:spcPct val="150000"/>
              </a:lnSpc>
            </a:pPr>
            <a:r>
              <a:rPr lang="ru-RU" dirty="0">
                <a:solidFill>
                  <a:srgbClr val="7030A0"/>
                </a:solidFill>
              </a:rPr>
              <a:t> </a:t>
            </a:r>
            <a:r>
              <a:rPr lang="ru-RU" dirty="0" smtClean="0">
                <a:solidFill>
                  <a:srgbClr val="7030A0"/>
                </a:solidFill>
              </a:rPr>
              <a:t>        Основное </a:t>
            </a:r>
            <a:r>
              <a:rPr lang="ru-RU" dirty="0">
                <a:solidFill>
                  <a:srgbClr val="7030A0"/>
                </a:solidFill>
              </a:rPr>
              <a:t>значение дательного </a:t>
            </a:r>
            <a:r>
              <a:rPr lang="ru-RU" dirty="0" err="1">
                <a:solidFill>
                  <a:srgbClr val="7030A0"/>
                </a:solidFill>
              </a:rPr>
              <a:t>приглагольного</a:t>
            </a:r>
            <a:r>
              <a:rPr lang="ru-RU" dirty="0">
                <a:solidFill>
                  <a:srgbClr val="7030A0"/>
                </a:solidFill>
              </a:rPr>
              <a:t> падежа- значение косвенного объекта, к которому направлено действие</a:t>
            </a:r>
            <a:r>
              <a:rPr lang="ru-RU" dirty="0" smtClean="0">
                <a:solidFill>
                  <a:srgbClr val="7030A0"/>
                </a:solidFill>
              </a:rPr>
              <a:t>:</a:t>
            </a:r>
            <a:endParaRPr lang="ru-RU" dirty="0">
              <a:solidFill>
                <a:srgbClr val="7030A0"/>
              </a:solidFill>
            </a:endParaRPr>
          </a:p>
        </p:txBody>
      </p:sp>
      <p:graphicFrame>
        <p:nvGraphicFramePr>
          <p:cNvPr id="7" name="Объект 13"/>
          <p:cNvGraphicFramePr>
            <a:graphicFrameLocks/>
          </p:cNvGraphicFramePr>
          <p:nvPr>
            <p:extLst>
              <p:ext uri="{D42A27DB-BD31-4B8C-83A1-F6EECF244321}">
                <p14:modId xmlns:p14="http://schemas.microsoft.com/office/powerpoint/2010/main" xmlns="" val="3258860063"/>
              </p:ext>
            </p:extLst>
          </p:nvPr>
        </p:nvGraphicFramePr>
        <p:xfrm>
          <a:off x="647564" y="5013176"/>
          <a:ext cx="7992888" cy="1080120"/>
        </p:xfrm>
        <a:graphic>
          <a:graphicData uri="http://schemas.openxmlformats.org/drawingml/2006/table">
            <a:tbl>
              <a:tblPr firstRow="1" bandRow="1">
                <a:tableStyleId>{5C22544A-7EE6-4342-B048-85BDC9FD1C3A}</a:tableStyleId>
              </a:tblPr>
              <a:tblGrid>
                <a:gridCol w="3996444"/>
                <a:gridCol w="3996444"/>
              </a:tblGrid>
              <a:tr h="1080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b="1" i="1" u="sng" dirty="0" smtClean="0"/>
                        <a:t>Помогать </a:t>
                      </a:r>
                      <a:r>
                        <a:rPr lang="ru-RU" b="1" i="1" u="sng" dirty="0" err="1" smtClean="0">
                          <a:solidFill>
                            <a:srgbClr val="C00000"/>
                          </a:solidFill>
                        </a:rPr>
                        <a:t>товарищ</a:t>
                      </a:r>
                      <a:r>
                        <a:rPr lang="ru-RU" b="1" i="1" u="sng" dirty="0" err="1" smtClean="0">
                          <a:solidFill>
                            <a:srgbClr val="7030A0"/>
                          </a:solidFill>
                        </a:rPr>
                        <a:t>У</a:t>
                      </a:r>
                      <a:endParaRPr lang="ru-RU" dirty="0">
                        <a:solidFill>
                          <a:srgbClr val="7030A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b="1" i="1" u="sng" dirty="0" err="1" smtClean="0">
                          <a:solidFill>
                            <a:srgbClr val="C00000"/>
                          </a:solidFill>
                        </a:rPr>
                        <a:t>Гьалмагъас</a:t>
                      </a:r>
                      <a:r>
                        <a:rPr lang="ru-RU" b="1" i="1" u="sng" dirty="0" err="1" smtClean="0">
                          <a:solidFill>
                            <a:srgbClr val="7030A0"/>
                          </a:solidFill>
                        </a:rPr>
                        <a:t>Е</a:t>
                      </a:r>
                      <a:r>
                        <a:rPr lang="ru-RU" b="1" i="1" u="sng" dirty="0" smtClean="0">
                          <a:solidFill>
                            <a:srgbClr val="C00000"/>
                          </a:solidFill>
                        </a:rPr>
                        <a:t> </a:t>
                      </a:r>
                      <a:r>
                        <a:rPr lang="ru-RU" b="1" i="1" u="sng" dirty="0" err="1" smtClean="0"/>
                        <a:t>кумек</a:t>
                      </a:r>
                      <a:r>
                        <a:rPr lang="ru-RU" b="1" i="1" u="sng" dirty="0" smtClean="0"/>
                        <a:t> </a:t>
                      </a:r>
                      <a:r>
                        <a:rPr lang="ru-RU" b="1" i="1" u="sng" dirty="0" err="1" smtClean="0"/>
                        <a:t>гьабизе</a:t>
                      </a:r>
                      <a:r>
                        <a:rPr lang="ru-RU" b="1" i="1" u="sng" dirty="0" smtClean="0"/>
                        <a:t>.</a:t>
                      </a:r>
                      <a:endParaRPr lang="ru-RU" dirty="0" smtClean="0">
                        <a:solidFill>
                          <a:srgbClr val="7030A0"/>
                        </a:solidFill>
                      </a:endParaRPr>
                    </a:p>
                    <a:p>
                      <a:endParaRPr lang="ru-RU" dirty="0"/>
                    </a:p>
                  </a:txBody>
                  <a:tcPr/>
                </a:tc>
              </a:tr>
            </a:tbl>
          </a:graphicData>
        </a:graphic>
      </p:graphicFrame>
    </p:spTree>
    <p:extLst>
      <p:ext uri="{BB962C8B-B14F-4D97-AF65-F5344CB8AC3E}">
        <p14:creationId xmlns:p14="http://schemas.microsoft.com/office/powerpoint/2010/main" xmlns="" val="364654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659011"/>
            <a:ext cx="7704856" cy="216982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lnSpc>
                <a:spcPct val="150000"/>
              </a:lnSpc>
            </a:pPr>
            <a:r>
              <a:rPr lang="ru-RU" dirty="0">
                <a:solidFill>
                  <a:srgbClr val="7030A0"/>
                </a:solidFill>
              </a:rPr>
              <a:t> </a:t>
            </a:r>
            <a:r>
              <a:rPr lang="ru-RU" dirty="0" smtClean="0">
                <a:solidFill>
                  <a:srgbClr val="7030A0"/>
                </a:solidFill>
              </a:rPr>
              <a:t>      Как </a:t>
            </a:r>
            <a:r>
              <a:rPr lang="ru-RU" dirty="0">
                <a:solidFill>
                  <a:srgbClr val="7030A0"/>
                </a:solidFill>
              </a:rPr>
              <a:t>в русском , так и в аварском языке дательный падеж может употребляться в безличных предложениях. Здесь он может называть лицо или предмет, которые испытывают состояние, выражаемое сказуемым безличного предложения, например</a:t>
            </a:r>
            <a:r>
              <a:rPr lang="ru-RU" dirty="0" smtClean="0">
                <a:solidFill>
                  <a:srgbClr val="7030A0"/>
                </a:solidFill>
              </a:rPr>
              <a:t>:</a:t>
            </a:r>
            <a:endParaRPr lang="ru-RU" dirty="0">
              <a:solidFill>
                <a:srgbClr val="7030A0"/>
              </a:solidFill>
            </a:endParaRPr>
          </a:p>
        </p:txBody>
      </p:sp>
      <p:graphicFrame>
        <p:nvGraphicFramePr>
          <p:cNvPr id="3" name="Объект 13"/>
          <p:cNvGraphicFramePr>
            <a:graphicFrameLocks/>
          </p:cNvGraphicFramePr>
          <p:nvPr>
            <p:extLst>
              <p:ext uri="{D42A27DB-BD31-4B8C-83A1-F6EECF244321}">
                <p14:modId xmlns:p14="http://schemas.microsoft.com/office/powerpoint/2010/main" xmlns="" val="1831089245"/>
              </p:ext>
            </p:extLst>
          </p:nvPr>
        </p:nvGraphicFramePr>
        <p:xfrm>
          <a:off x="611560" y="2996952"/>
          <a:ext cx="7992888" cy="1080120"/>
        </p:xfrm>
        <a:graphic>
          <a:graphicData uri="http://schemas.openxmlformats.org/drawingml/2006/table">
            <a:tbl>
              <a:tblPr firstRow="1" bandRow="1">
                <a:tableStyleId>{5C22544A-7EE6-4342-B048-85BDC9FD1C3A}</a:tableStyleId>
              </a:tblPr>
              <a:tblGrid>
                <a:gridCol w="3996444"/>
                <a:gridCol w="3996444"/>
              </a:tblGrid>
              <a:tr h="1080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800" b="1" i="1" u="sng" kern="1200" dirty="0" smtClean="0">
                          <a:solidFill>
                            <a:schemeClr val="lt1"/>
                          </a:solidFill>
                          <a:effectLst/>
                          <a:latin typeface="+mn-lt"/>
                          <a:ea typeface="+mn-ea"/>
                          <a:cs typeface="+mn-cs"/>
                        </a:rPr>
                        <a:t>Помощь </a:t>
                      </a:r>
                      <a:r>
                        <a:rPr kumimoji="0" lang="ru-RU" sz="1800" b="1" i="1" u="sng" kern="1200" dirty="0" err="1" smtClean="0">
                          <a:solidFill>
                            <a:srgbClr val="C00000"/>
                          </a:solidFill>
                          <a:effectLst/>
                          <a:latin typeface="+mn-lt"/>
                          <a:ea typeface="+mn-ea"/>
                          <a:cs typeface="+mn-cs"/>
                        </a:rPr>
                        <a:t>студент</a:t>
                      </a:r>
                      <a:r>
                        <a:rPr kumimoji="0" lang="ru-RU" sz="1800" b="1" i="1" u="sng" kern="1200" dirty="0" err="1" smtClean="0">
                          <a:solidFill>
                            <a:srgbClr val="7030A0"/>
                          </a:solidFill>
                          <a:effectLst/>
                          <a:latin typeface="+mn-lt"/>
                          <a:ea typeface="+mn-ea"/>
                          <a:cs typeface="+mn-cs"/>
                        </a:rPr>
                        <a:t>АМ</a:t>
                      </a:r>
                      <a:endParaRPr kumimoji="0" lang="ru-RU" sz="1800" b="1" i="1" u="sng" kern="1200" dirty="0" smtClean="0">
                        <a:solidFill>
                          <a:srgbClr val="7030A0"/>
                        </a:solidFill>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800" b="1" i="1" u="sng" kern="1200" dirty="0" err="1" smtClean="0">
                          <a:solidFill>
                            <a:srgbClr val="C00000"/>
                          </a:solidFill>
                          <a:effectLst/>
                          <a:latin typeface="+mn-lt"/>
                          <a:ea typeface="+mn-ea"/>
                          <a:cs typeface="+mn-cs"/>
                        </a:rPr>
                        <a:t>Студентаз</a:t>
                      </a:r>
                      <a:r>
                        <a:rPr kumimoji="0" lang="ru-RU" sz="1800" b="1" i="1" u="sng" kern="1200" dirty="0" err="1" smtClean="0">
                          <a:solidFill>
                            <a:srgbClr val="7030A0"/>
                          </a:solidFill>
                          <a:effectLst/>
                          <a:latin typeface="+mn-lt"/>
                          <a:ea typeface="+mn-ea"/>
                          <a:cs typeface="+mn-cs"/>
                        </a:rPr>
                        <a:t>Е</a:t>
                      </a:r>
                      <a:r>
                        <a:rPr kumimoji="0" lang="ru-RU" sz="1800" b="1" i="1" u="sng" kern="1200" dirty="0" smtClean="0">
                          <a:solidFill>
                            <a:schemeClr val="lt1"/>
                          </a:solidFill>
                          <a:effectLst/>
                          <a:latin typeface="+mn-lt"/>
                          <a:ea typeface="+mn-ea"/>
                          <a:cs typeface="+mn-cs"/>
                        </a:rPr>
                        <a:t> </a:t>
                      </a:r>
                      <a:r>
                        <a:rPr kumimoji="0" lang="ru-RU" sz="1800" b="1" i="1" u="sng" kern="1200" dirty="0" err="1" smtClean="0">
                          <a:solidFill>
                            <a:schemeClr val="lt1"/>
                          </a:solidFill>
                          <a:effectLst/>
                          <a:latin typeface="+mn-lt"/>
                          <a:ea typeface="+mn-ea"/>
                          <a:cs typeface="+mn-cs"/>
                        </a:rPr>
                        <a:t>кумек</a:t>
                      </a:r>
                      <a:r>
                        <a:rPr kumimoji="0" lang="ru-RU" sz="1800" b="1" i="1" u="sng" kern="1200" dirty="0" smtClean="0">
                          <a:solidFill>
                            <a:schemeClr val="lt1"/>
                          </a:solidFill>
                          <a:effectLst/>
                          <a:latin typeface="+mn-lt"/>
                          <a:ea typeface="+mn-ea"/>
                          <a:cs typeface="+mn-cs"/>
                        </a:rPr>
                        <a:t>.</a:t>
                      </a:r>
                      <a:endParaRPr lang="ru-RU" dirty="0" smtClean="0">
                        <a:solidFill>
                          <a:srgbClr val="7030A0"/>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dirty="0"/>
                    </a:p>
                  </a:txBody>
                  <a:tcPr/>
                </a:tc>
              </a:tr>
            </a:tbl>
          </a:graphicData>
        </a:graphic>
      </p:graphicFrame>
    </p:spTree>
    <p:extLst>
      <p:ext uri="{BB962C8B-B14F-4D97-AF65-F5344CB8AC3E}">
        <p14:creationId xmlns:p14="http://schemas.microsoft.com/office/powerpoint/2010/main" xmlns="" val="3244504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424936" cy="482439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nSpc>
                <a:spcPct val="150000"/>
              </a:lnSpc>
            </a:pPr>
            <a:r>
              <a:rPr lang="ru-RU" dirty="0" smtClean="0">
                <a:solidFill>
                  <a:srgbClr val="7030A0"/>
                </a:solidFill>
              </a:rPr>
              <a:t>           </a:t>
            </a:r>
            <a:r>
              <a:rPr lang="ru-RU" sz="1700" dirty="0" smtClean="0">
                <a:solidFill>
                  <a:srgbClr val="7030A0"/>
                </a:solidFill>
              </a:rPr>
              <a:t>Существительные </a:t>
            </a:r>
            <a:r>
              <a:rPr lang="ru-RU" sz="1700" dirty="0">
                <a:solidFill>
                  <a:srgbClr val="7030A0"/>
                </a:solidFill>
              </a:rPr>
              <a:t>русского и аварского языка в дательном падеже обычно выступают в роли косвенного дополнения. В отличие от русского , в аварском языке форма дательного падежа выступает в функциях субъекта, а также в разнообразных обстоятельственных значениях. Отсюда в аварском языке в зависимости от выражения субъекта тем или иным падежом , кроме номинативной и эргативной конструкций, различается и третья, так называемая </a:t>
            </a:r>
            <a:r>
              <a:rPr lang="ru-RU" sz="1700" dirty="0" err="1">
                <a:solidFill>
                  <a:srgbClr val="7030A0"/>
                </a:solidFill>
              </a:rPr>
              <a:t>дативная</a:t>
            </a:r>
            <a:r>
              <a:rPr lang="ru-RU" sz="1700" dirty="0">
                <a:solidFill>
                  <a:srgbClr val="7030A0"/>
                </a:solidFill>
              </a:rPr>
              <a:t> конструкция.        </a:t>
            </a:r>
          </a:p>
          <a:p>
            <a:pPr>
              <a:lnSpc>
                <a:spcPct val="150000"/>
              </a:lnSpc>
            </a:pPr>
            <a:r>
              <a:rPr lang="ru-RU" sz="1700" dirty="0">
                <a:solidFill>
                  <a:srgbClr val="C00000"/>
                </a:solidFill>
              </a:rPr>
              <a:t>           </a:t>
            </a:r>
            <a:r>
              <a:rPr lang="ru-RU" sz="1700" b="1" i="1" u="sng" dirty="0">
                <a:solidFill>
                  <a:srgbClr val="C00000"/>
                </a:solidFill>
              </a:rPr>
              <a:t>ДАТИВНОЙ</a:t>
            </a:r>
            <a:r>
              <a:rPr lang="ru-RU" sz="1700" i="1" dirty="0">
                <a:solidFill>
                  <a:srgbClr val="C00000"/>
                </a:solidFill>
              </a:rPr>
              <a:t> </a:t>
            </a:r>
            <a:r>
              <a:rPr lang="ru-RU" sz="1700" dirty="0">
                <a:solidFill>
                  <a:srgbClr val="7030A0"/>
                </a:solidFill>
              </a:rPr>
              <a:t>называется такая конструкция , в которой реальный субъект выражен дательным падежом, а реальный объект- именительным падежом. Дательный падеж в качестве подлежащего выступает обычно при глаголах чувственного восприятия: </a:t>
            </a:r>
          </a:p>
        </p:txBody>
      </p:sp>
      <p:graphicFrame>
        <p:nvGraphicFramePr>
          <p:cNvPr id="3" name="Объект 13"/>
          <p:cNvGraphicFramePr>
            <a:graphicFrameLocks/>
          </p:cNvGraphicFramePr>
          <p:nvPr>
            <p:extLst>
              <p:ext uri="{D42A27DB-BD31-4B8C-83A1-F6EECF244321}">
                <p14:modId xmlns:p14="http://schemas.microsoft.com/office/powerpoint/2010/main" xmlns="" val="2025987081"/>
              </p:ext>
            </p:extLst>
          </p:nvPr>
        </p:nvGraphicFramePr>
        <p:xfrm>
          <a:off x="539552" y="5203847"/>
          <a:ext cx="7992888" cy="1188720"/>
        </p:xfrm>
        <a:graphic>
          <a:graphicData uri="http://schemas.openxmlformats.org/drawingml/2006/table">
            <a:tbl>
              <a:tblPr firstRow="1" bandRow="1">
                <a:tableStyleId>{5C22544A-7EE6-4342-B048-85BDC9FD1C3A}</a:tableStyleId>
              </a:tblPr>
              <a:tblGrid>
                <a:gridCol w="3996444"/>
                <a:gridCol w="3996444"/>
              </a:tblGrid>
              <a:tr h="9726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i="1" u="sng" dirty="0" smtClean="0">
                          <a:solidFill>
                            <a:srgbClr val="C00000"/>
                          </a:solidFill>
                        </a:rPr>
                        <a:t>Бабушка</a:t>
                      </a:r>
                      <a:r>
                        <a:rPr lang="ru-RU" i="1" u="sng" dirty="0" smtClean="0">
                          <a:solidFill>
                            <a:srgbClr val="7030A0"/>
                          </a:solidFill>
                        </a:rPr>
                        <a:t> очень любила своих внуков</a:t>
                      </a:r>
                      <a:endParaRPr lang="ru-RU" dirty="0">
                        <a:solidFill>
                          <a:srgbClr val="7030A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i="1" u="sng" dirty="0" err="1" smtClean="0">
                          <a:solidFill>
                            <a:srgbClr val="7030A0"/>
                          </a:solidFill>
                        </a:rPr>
                        <a:t>К!удияй</a:t>
                      </a:r>
                      <a:r>
                        <a:rPr lang="ru-RU" i="1" u="sng" dirty="0" smtClean="0">
                          <a:solidFill>
                            <a:srgbClr val="7030A0"/>
                          </a:solidFill>
                        </a:rPr>
                        <a:t> </a:t>
                      </a:r>
                      <a:r>
                        <a:rPr lang="ru-RU" i="1" u="sng" dirty="0" err="1" smtClean="0">
                          <a:solidFill>
                            <a:srgbClr val="C00000"/>
                          </a:solidFill>
                        </a:rPr>
                        <a:t>эбелалъе</a:t>
                      </a:r>
                      <a:r>
                        <a:rPr lang="ru-RU" i="1" u="sng" dirty="0" smtClean="0">
                          <a:solidFill>
                            <a:srgbClr val="C00000"/>
                          </a:solidFill>
                        </a:rPr>
                        <a:t>  </a:t>
                      </a:r>
                      <a:r>
                        <a:rPr lang="ru-RU" i="1" u="sng" dirty="0" err="1" smtClean="0">
                          <a:solidFill>
                            <a:srgbClr val="7030A0"/>
                          </a:solidFill>
                        </a:rPr>
                        <a:t>жиндирго</a:t>
                      </a:r>
                      <a:r>
                        <a:rPr lang="ru-RU" i="1" u="sng" dirty="0" smtClean="0">
                          <a:solidFill>
                            <a:srgbClr val="7030A0"/>
                          </a:solidFill>
                        </a:rPr>
                        <a:t> </a:t>
                      </a:r>
                      <a:r>
                        <a:rPr lang="ru-RU" i="1" u="sng" dirty="0" err="1" smtClean="0">
                          <a:solidFill>
                            <a:srgbClr val="7030A0"/>
                          </a:solidFill>
                        </a:rPr>
                        <a:t>лъимадул</a:t>
                      </a:r>
                      <a:r>
                        <a:rPr lang="ru-RU" i="1" u="sng" dirty="0" smtClean="0">
                          <a:solidFill>
                            <a:srgbClr val="7030A0"/>
                          </a:solidFill>
                        </a:rPr>
                        <a:t> </a:t>
                      </a:r>
                      <a:r>
                        <a:rPr lang="ru-RU" i="1" u="sng" dirty="0" err="1" smtClean="0">
                          <a:solidFill>
                            <a:srgbClr val="7030A0"/>
                          </a:solidFill>
                        </a:rPr>
                        <a:t>лъимал</a:t>
                      </a:r>
                      <a:r>
                        <a:rPr lang="ru-RU" i="1" u="sng" dirty="0" smtClean="0">
                          <a:solidFill>
                            <a:srgbClr val="7030A0"/>
                          </a:solidFill>
                        </a:rPr>
                        <a:t> </a:t>
                      </a:r>
                      <a:r>
                        <a:rPr lang="ru-RU" i="1" u="sng" dirty="0" err="1" smtClean="0">
                          <a:solidFill>
                            <a:srgbClr val="7030A0"/>
                          </a:solidFill>
                        </a:rPr>
                        <a:t>ц!акъ</a:t>
                      </a:r>
                      <a:r>
                        <a:rPr lang="ru-RU" i="1" u="sng" dirty="0" smtClean="0">
                          <a:solidFill>
                            <a:srgbClr val="7030A0"/>
                          </a:solidFill>
                        </a:rPr>
                        <a:t> </a:t>
                      </a:r>
                      <a:r>
                        <a:rPr lang="ru-RU" i="1" u="sng" dirty="0" err="1" smtClean="0">
                          <a:solidFill>
                            <a:srgbClr val="7030A0"/>
                          </a:solidFill>
                        </a:rPr>
                        <a:t>рокьулаан</a:t>
                      </a:r>
                      <a:r>
                        <a:rPr lang="ru-RU" i="1" u="sng" dirty="0" smtClean="0">
                          <a:solidFill>
                            <a:srgbClr val="7030A0"/>
                          </a:solidFill>
                        </a:rPr>
                        <a:t>.</a:t>
                      </a:r>
                      <a:endParaRPr lang="ru-RU" dirty="0" smtClean="0">
                        <a:solidFill>
                          <a:srgbClr val="7030A0"/>
                        </a:solidFill>
                      </a:endParaRPr>
                    </a:p>
                    <a:p>
                      <a:endParaRPr lang="ru-RU" dirty="0"/>
                    </a:p>
                  </a:txBody>
                  <a:tcPr/>
                </a:tc>
              </a:tr>
            </a:tbl>
          </a:graphicData>
        </a:graphic>
      </p:graphicFrame>
    </p:spTree>
    <p:extLst>
      <p:ext uri="{BB962C8B-B14F-4D97-AF65-F5344CB8AC3E}">
        <p14:creationId xmlns:p14="http://schemas.microsoft.com/office/powerpoint/2010/main" xmlns="" val="8368154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980728"/>
            <a:ext cx="8136904" cy="332565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lnSpc>
                <a:spcPct val="200000"/>
              </a:lnSpc>
            </a:pPr>
            <a:r>
              <a:rPr lang="ru-RU" b="1" dirty="0">
                <a:solidFill>
                  <a:srgbClr val="7030A0"/>
                </a:solidFill>
              </a:rPr>
              <a:t> </a:t>
            </a:r>
            <a:r>
              <a:rPr lang="ru-RU" b="1" dirty="0" smtClean="0">
                <a:solidFill>
                  <a:srgbClr val="7030A0"/>
                </a:solidFill>
              </a:rPr>
              <a:t>         Значения  </a:t>
            </a:r>
            <a:r>
              <a:rPr lang="ru-RU" b="1" i="1" u="sng" dirty="0">
                <a:solidFill>
                  <a:srgbClr val="C00000"/>
                </a:solidFill>
              </a:rPr>
              <a:t>ВИНИТЕЛЬНОГО, ТВОРИТЕЛЬНОГО И ПРЕДЛОЖНОГО</a:t>
            </a:r>
            <a:r>
              <a:rPr lang="ru-RU" b="1" dirty="0">
                <a:solidFill>
                  <a:srgbClr val="C00000"/>
                </a:solidFill>
              </a:rPr>
              <a:t> </a:t>
            </a:r>
            <a:r>
              <a:rPr lang="ru-RU" b="1" dirty="0">
                <a:solidFill>
                  <a:srgbClr val="7030A0"/>
                </a:solidFill>
              </a:rPr>
              <a:t>падежей русского языка в аварском языке чаще всего передаются </a:t>
            </a:r>
            <a:r>
              <a:rPr lang="ru-RU" b="1" i="1" u="sng" dirty="0">
                <a:solidFill>
                  <a:srgbClr val="C00000"/>
                </a:solidFill>
              </a:rPr>
              <a:t>МЕСТНЫМИ</a:t>
            </a:r>
            <a:r>
              <a:rPr lang="ru-RU" b="1" dirty="0">
                <a:solidFill>
                  <a:srgbClr val="7030A0"/>
                </a:solidFill>
              </a:rPr>
              <a:t> падежами. А для выражения тончайших нюансов значений падежей в аварском языке иногда могут быть употреблены и послелоги. </a:t>
            </a:r>
          </a:p>
        </p:txBody>
      </p:sp>
    </p:spTree>
    <p:extLst>
      <p:ext uri="{BB962C8B-B14F-4D97-AF65-F5344CB8AC3E}">
        <p14:creationId xmlns:p14="http://schemas.microsoft.com/office/powerpoint/2010/main" xmlns="" val="24954030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1521" y="548680"/>
            <a:ext cx="8280920" cy="480131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u-RU" b="1" i="1" u="sng" dirty="0" smtClean="0">
                <a:solidFill>
                  <a:srgbClr val="C00000"/>
                </a:solidFill>
              </a:rPr>
              <a:t>  </a:t>
            </a:r>
            <a:r>
              <a:rPr lang="ru-RU" b="1" i="1" u="sng" dirty="0">
                <a:solidFill>
                  <a:srgbClr val="C00000"/>
                </a:solidFill>
              </a:rPr>
              <a:t>ВИНИТЕЛЬНЫЙ</a:t>
            </a:r>
            <a:r>
              <a:rPr lang="ru-RU" dirty="0">
                <a:solidFill>
                  <a:srgbClr val="C00000"/>
                </a:solidFill>
              </a:rPr>
              <a:t> </a:t>
            </a:r>
            <a:r>
              <a:rPr lang="ru-RU" dirty="0">
                <a:solidFill>
                  <a:srgbClr val="7030A0"/>
                </a:solidFill>
              </a:rPr>
              <a:t>падеж русского языка употребляется преимущественно в сочетаниях с переходными глаголами. Основной функцией винительного падежа является выражение прямого объекта, полностью охватывающего действием: </a:t>
            </a:r>
            <a:r>
              <a:rPr lang="ru-RU" b="1" i="1" dirty="0">
                <a:solidFill>
                  <a:srgbClr val="C00000"/>
                </a:solidFill>
              </a:rPr>
              <a:t>любить Родину, написать статью, рубить дерево и т. д. </a:t>
            </a:r>
            <a:endParaRPr lang="ru-RU" dirty="0">
              <a:solidFill>
                <a:srgbClr val="C00000"/>
              </a:solidFill>
            </a:endParaRPr>
          </a:p>
          <a:p>
            <a:pPr algn="just"/>
            <a:r>
              <a:rPr lang="ru-RU" b="1" i="1" dirty="0">
                <a:solidFill>
                  <a:srgbClr val="7030A0"/>
                </a:solidFill>
              </a:rPr>
              <a:t>          </a:t>
            </a:r>
            <a:r>
              <a:rPr lang="ru-RU" dirty="0">
                <a:solidFill>
                  <a:srgbClr val="7030A0"/>
                </a:solidFill>
              </a:rPr>
              <a:t>Второстепенным значением винительного падежа русского языка является </a:t>
            </a:r>
            <a:r>
              <a:rPr lang="ru-RU">
                <a:solidFill>
                  <a:srgbClr val="7030A0"/>
                </a:solidFill>
              </a:rPr>
              <a:t>выражение </a:t>
            </a:r>
            <a:r>
              <a:rPr lang="ru-RU" smtClean="0">
                <a:solidFill>
                  <a:srgbClr val="7030A0"/>
                </a:solidFill>
              </a:rPr>
              <a:t>количества, </a:t>
            </a:r>
            <a:r>
              <a:rPr lang="ru-RU" dirty="0" smtClean="0">
                <a:solidFill>
                  <a:srgbClr val="7030A0"/>
                </a:solidFill>
              </a:rPr>
              <a:t>времени </a:t>
            </a:r>
            <a:r>
              <a:rPr lang="ru-RU" dirty="0">
                <a:solidFill>
                  <a:srgbClr val="7030A0"/>
                </a:solidFill>
              </a:rPr>
              <a:t>и расстояния: </a:t>
            </a:r>
            <a:r>
              <a:rPr lang="ru-RU" b="1" i="1" dirty="0">
                <a:solidFill>
                  <a:srgbClr val="C00000"/>
                </a:solidFill>
              </a:rPr>
              <a:t>твердил тысячу раз, прошли улицу, пройти километр, ждать месяц. </a:t>
            </a:r>
            <a:r>
              <a:rPr lang="ru-RU" dirty="0">
                <a:solidFill>
                  <a:srgbClr val="7030A0"/>
                </a:solidFill>
              </a:rPr>
              <a:t>Кроме того, винительный падеж в русском языке связан с категорией одушевленности в единственном числе для существительных мужского рода , а во множественном числе для существительных мужского и женского рода. </a:t>
            </a:r>
          </a:p>
          <a:p>
            <a:pPr algn="just"/>
            <a:r>
              <a:rPr lang="ru-RU" dirty="0">
                <a:solidFill>
                  <a:srgbClr val="7030A0"/>
                </a:solidFill>
              </a:rPr>
              <a:t>          Для одушевленных предметов используются окончания родительного падежа, а для неодушевленных- именительного. Только слова женского рода на –а-(-я)имеют свое особое окончание для винительного падежа единственного числа </a:t>
            </a:r>
            <a:endParaRPr lang="ru-RU" dirty="0" smtClean="0">
              <a:solidFill>
                <a:srgbClr val="7030A0"/>
              </a:solidFill>
            </a:endParaRPr>
          </a:p>
          <a:p>
            <a:pPr algn="just"/>
            <a:r>
              <a:rPr lang="ru-RU" dirty="0" smtClean="0">
                <a:solidFill>
                  <a:srgbClr val="7030A0"/>
                </a:solidFill>
              </a:rPr>
              <a:t>–</a:t>
            </a:r>
            <a:r>
              <a:rPr lang="ru-RU" dirty="0">
                <a:solidFill>
                  <a:srgbClr val="7030A0"/>
                </a:solidFill>
              </a:rPr>
              <a:t>у-(-ю): </a:t>
            </a:r>
            <a:r>
              <a:rPr lang="ru-RU" b="1" i="1" u="sng" dirty="0">
                <a:solidFill>
                  <a:srgbClr val="C00000"/>
                </a:solidFill>
              </a:rPr>
              <a:t>весна-</a:t>
            </a:r>
            <a:r>
              <a:rPr lang="ru-RU" b="1" i="1" u="sng" dirty="0" err="1">
                <a:solidFill>
                  <a:srgbClr val="C00000"/>
                </a:solidFill>
              </a:rPr>
              <a:t>весн</a:t>
            </a:r>
            <a:r>
              <a:rPr lang="ru-RU" b="1" i="1" u="sng" dirty="0" err="1">
                <a:solidFill>
                  <a:srgbClr val="7030A0"/>
                </a:solidFill>
              </a:rPr>
              <a:t>У</a:t>
            </a:r>
            <a:r>
              <a:rPr lang="ru-RU" b="1" i="1" u="sng" dirty="0">
                <a:solidFill>
                  <a:srgbClr val="C00000"/>
                </a:solidFill>
              </a:rPr>
              <a:t>,  неделя-</a:t>
            </a:r>
            <a:r>
              <a:rPr lang="ru-RU" b="1" i="1" u="sng" dirty="0" err="1">
                <a:solidFill>
                  <a:srgbClr val="C00000"/>
                </a:solidFill>
              </a:rPr>
              <a:t>недел</a:t>
            </a:r>
            <a:r>
              <a:rPr lang="ru-RU" b="1" i="1" u="sng" dirty="0" err="1">
                <a:solidFill>
                  <a:srgbClr val="7030A0"/>
                </a:solidFill>
              </a:rPr>
              <a:t>Ю</a:t>
            </a:r>
            <a:r>
              <a:rPr lang="ru-RU" b="1" i="1" u="sng" dirty="0">
                <a:solidFill>
                  <a:srgbClr val="C00000"/>
                </a:solidFill>
              </a:rPr>
              <a:t>.  </a:t>
            </a:r>
            <a:endParaRPr lang="ru-RU" dirty="0">
              <a:solidFill>
                <a:srgbClr val="C00000"/>
              </a:solidFill>
            </a:endParaRPr>
          </a:p>
        </p:txBody>
      </p:sp>
    </p:spTree>
    <p:extLst>
      <p:ext uri="{BB962C8B-B14F-4D97-AF65-F5344CB8AC3E}">
        <p14:creationId xmlns:p14="http://schemas.microsoft.com/office/powerpoint/2010/main" xmlns="" val="8512831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2171" y="620688"/>
            <a:ext cx="8356293" cy="507831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ru-RU" b="1" i="1" u="sng" dirty="0" smtClean="0">
                <a:solidFill>
                  <a:srgbClr val="C00000"/>
                </a:solidFill>
              </a:rPr>
              <a:t>    ТВОРИТЕЛЬНЫЙ </a:t>
            </a:r>
            <a:r>
              <a:rPr lang="ru-RU" dirty="0">
                <a:solidFill>
                  <a:srgbClr val="7030A0"/>
                </a:solidFill>
              </a:rPr>
              <a:t>падеж русского языка известен чаще всего в </a:t>
            </a:r>
            <a:r>
              <a:rPr lang="ru-RU" dirty="0" err="1">
                <a:solidFill>
                  <a:srgbClr val="7030A0"/>
                </a:solidFill>
              </a:rPr>
              <a:t>приглагольном</a:t>
            </a:r>
            <a:r>
              <a:rPr lang="ru-RU" dirty="0">
                <a:solidFill>
                  <a:srgbClr val="7030A0"/>
                </a:solidFill>
              </a:rPr>
              <a:t> употреблении , но наблюдается и в приименном. Основной функцией творительного падежа в </a:t>
            </a:r>
            <a:r>
              <a:rPr lang="ru-RU" dirty="0" err="1">
                <a:solidFill>
                  <a:srgbClr val="7030A0"/>
                </a:solidFill>
              </a:rPr>
              <a:t>приглагольном</a:t>
            </a:r>
            <a:r>
              <a:rPr lang="ru-RU" dirty="0">
                <a:solidFill>
                  <a:srgbClr val="7030A0"/>
                </a:solidFill>
              </a:rPr>
              <a:t> употреблении является обозначение:</a:t>
            </a:r>
          </a:p>
          <a:p>
            <a:r>
              <a:rPr lang="ru-RU" dirty="0">
                <a:solidFill>
                  <a:srgbClr val="7030A0"/>
                </a:solidFill>
              </a:rPr>
              <a:t>а) орудия действия </a:t>
            </a:r>
            <a:r>
              <a:rPr lang="ru-RU" b="1" i="1" u="sng" dirty="0">
                <a:solidFill>
                  <a:srgbClr val="C00000"/>
                </a:solidFill>
              </a:rPr>
              <a:t>(писать авторучкой, стукнуть кулаком);</a:t>
            </a:r>
            <a:endParaRPr lang="ru-RU" dirty="0">
              <a:solidFill>
                <a:srgbClr val="C00000"/>
              </a:solidFill>
            </a:endParaRPr>
          </a:p>
          <a:p>
            <a:r>
              <a:rPr lang="ru-RU" dirty="0">
                <a:solidFill>
                  <a:srgbClr val="7030A0"/>
                </a:solidFill>
              </a:rPr>
              <a:t>б) производителя действия в страдательных конструкциях </a:t>
            </a:r>
            <a:r>
              <a:rPr lang="ru-RU" b="1" i="1" u="sng" dirty="0">
                <a:solidFill>
                  <a:srgbClr val="C00000"/>
                </a:solidFill>
              </a:rPr>
              <a:t>(сочинение написано абитуриентом);</a:t>
            </a:r>
            <a:endParaRPr lang="ru-RU" dirty="0">
              <a:solidFill>
                <a:srgbClr val="C00000"/>
              </a:solidFill>
            </a:endParaRPr>
          </a:p>
          <a:p>
            <a:r>
              <a:rPr lang="ru-RU" dirty="0">
                <a:solidFill>
                  <a:srgbClr val="7030A0"/>
                </a:solidFill>
              </a:rPr>
              <a:t>в) объекта действия</a:t>
            </a:r>
            <a:r>
              <a:rPr lang="ru-RU" b="1" i="1" u="sng" dirty="0">
                <a:solidFill>
                  <a:srgbClr val="C00000"/>
                </a:solidFill>
              </a:rPr>
              <a:t>(убедить словом);</a:t>
            </a:r>
            <a:endParaRPr lang="ru-RU" dirty="0">
              <a:solidFill>
                <a:srgbClr val="C00000"/>
              </a:solidFill>
            </a:endParaRPr>
          </a:p>
          <a:p>
            <a:r>
              <a:rPr lang="ru-RU" dirty="0">
                <a:solidFill>
                  <a:srgbClr val="7030A0"/>
                </a:solidFill>
              </a:rPr>
              <a:t>г) предмета в именной части сказуемого</a:t>
            </a:r>
            <a:r>
              <a:rPr lang="ru-RU" b="1" i="1" u="sng" dirty="0">
                <a:solidFill>
                  <a:srgbClr val="7030A0"/>
                </a:solidFill>
              </a:rPr>
              <a:t> </a:t>
            </a:r>
            <a:r>
              <a:rPr lang="ru-RU" b="1" i="1" u="sng" dirty="0">
                <a:solidFill>
                  <a:srgbClr val="C00000"/>
                </a:solidFill>
              </a:rPr>
              <a:t>(стал ученым, был сталеваром);</a:t>
            </a:r>
            <a:endParaRPr lang="ru-RU" dirty="0">
              <a:solidFill>
                <a:srgbClr val="C00000"/>
              </a:solidFill>
            </a:endParaRPr>
          </a:p>
          <a:p>
            <a:r>
              <a:rPr lang="ru-RU" dirty="0">
                <a:solidFill>
                  <a:srgbClr val="7030A0"/>
                </a:solidFill>
              </a:rPr>
              <a:t>д) времени действия и пространства </a:t>
            </a:r>
            <a:r>
              <a:rPr lang="ru-RU" b="1" i="1" u="sng" dirty="0">
                <a:solidFill>
                  <a:srgbClr val="C00000"/>
                </a:solidFill>
              </a:rPr>
              <a:t>(уехал утром, шли берегом);</a:t>
            </a:r>
            <a:endParaRPr lang="ru-RU" dirty="0">
              <a:solidFill>
                <a:srgbClr val="C00000"/>
              </a:solidFill>
            </a:endParaRPr>
          </a:p>
          <a:p>
            <a:r>
              <a:rPr lang="ru-RU" dirty="0">
                <a:solidFill>
                  <a:srgbClr val="7030A0"/>
                </a:solidFill>
              </a:rPr>
              <a:t>е)способа и образа действия </a:t>
            </a:r>
            <a:r>
              <a:rPr lang="ru-RU" b="1" i="1" u="sng" dirty="0">
                <a:solidFill>
                  <a:srgbClr val="C00000"/>
                </a:solidFill>
              </a:rPr>
              <a:t>(петь басом, идти твердым шагом).</a:t>
            </a:r>
            <a:endParaRPr lang="ru-RU" dirty="0">
              <a:solidFill>
                <a:srgbClr val="C00000"/>
              </a:solidFill>
            </a:endParaRPr>
          </a:p>
          <a:p>
            <a:r>
              <a:rPr lang="ru-RU" dirty="0">
                <a:solidFill>
                  <a:srgbClr val="7030A0"/>
                </a:solidFill>
              </a:rPr>
              <a:t>    </a:t>
            </a:r>
            <a:r>
              <a:rPr lang="ru-RU" dirty="0" smtClean="0">
                <a:solidFill>
                  <a:srgbClr val="7030A0"/>
                </a:solidFill>
              </a:rPr>
              <a:t>Творительный </a:t>
            </a:r>
            <a:r>
              <a:rPr lang="ru-RU" dirty="0" err="1">
                <a:solidFill>
                  <a:srgbClr val="7030A0"/>
                </a:solidFill>
              </a:rPr>
              <a:t>приглагольный</a:t>
            </a:r>
            <a:r>
              <a:rPr lang="ru-RU" dirty="0">
                <a:solidFill>
                  <a:srgbClr val="7030A0"/>
                </a:solidFill>
              </a:rPr>
              <a:t> в предложении бывает дополнением , обстоятельством и реже сказуемым. Творительный приименный употребляется очень редко: </a:t>
            </a:r>
            <a:r>
              <a:rPr lang="ru-RU" b="1" i="1" u="sng" dirty="0">
                <a:solidFill>
                  <a:srgbClr val="C00000"/>
                </a:solidFill>
              </a:rPr>
              <a:t>награждение орденом, удар топором и т.п.</a:t>
            </a:r>
            <a:endParaRPr lang="ru-RU" dirty="0">
              <a:solidFill>
                <a:srgbClr val="C00000"/>
              </a:solidFill>
            </a:endParaRPr>
          </a:p>
        </p:txBody>
      </p:sp>
    </p:spTree>
    <p:extLst>
      <p:ext uri="{BB962C8B-B14F-4D97-AF65-F5344CB8AC3E}">
        <p14:creationId xmlns:p14="http://schemas.microsoft.com/office/powerpoint/2010/main" xmlns="" val="22483461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889844"/>
            <a:ext cx="7704856" cy="424731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nSpc>
                <a:spcPct val="150000"/>
              </a:lnSpc>
            </a:pPr>
            <a:r>
              <a:rPr lang="ru-RU" dirty="0" smtClean="0"/>
              <a:t>      </a:t>
            </a:r>
            <a:r>
              <a:rPr lang="ru-RU" dirty="0" smtClean="0">
                <a:solidFill>
                  <a:srgbClr val="7030A0"/>
                </a:solidFill>
              </a:rPr>
              <a:t>Особенностью </a:t>
            </a:r>
            <a:r>
              <a:rPr lang="ru-RU" dirty="0">
                <a:solidFill>
                  <a:srgbClr val="7030A0"/>
                </a:solidFill>
              </a:rPr>
              <a:t>русского творительного падежа является еще и то ,что он для существительных мужского и среднего рода имеет окончание </a:t>
            </a:r>
            <a:r>
              <a:rPr lang="ru-RU" b="1" i="1" u="sng" dirty="0">
                <a:solidFill>
                  <a:srgbClr val="C00000"/>
                </a:solidFill>
              </a:rPr>
              <a:t>–ом (-ем), </a:t>
            </a:r>
            <a:r>
              <a:rPr lang="ru-RU" dirty="0">
                <a:solidFill>
                  <a:srgbClr val="7030A0"/>
                </a:solidFill>
              </a:rPr>
              <a:t>а для существительных женского рода</a:t>
            </a:r>
            <a:r>
              <a:rPr lang="ru-RU" b="1" i="1" u="sng" dirty="0">
                <a:solidFill>
                  <a:srgbClr val="C00000"/>
                </a:solidFill>
              </a:rPr>
              <a:t>_-  -ой (-ей) и –</a:t>
            </a:r>
            <a:r>
              <a:rPr lang="ru-RU" b="1" i="1" u="sng" dirty="0" err="1">
                <a:solidFill>
                  <a:srgbClr val="C00000"/>
                </a:solidFill>
              </a:rPr>
              <a:t>ью</a:t>
            </a:r>
            <a:r>
              <a:rPr lang="ru-RU" b="1" i="1" u="sng" dirty="0">
                <a:solidFill>
                  <a:srgbClr val="C00000"/>
                </a:solidFill>
              </a:rPr>
              <a:t>: столом, окном, морем, сестрой, петлей, степью и т.д.</a:t>
            </a:r>
            <a:r>
              <a:rPr lang="ru-RU" dirty="0">
                <a:solidFill>
                  <a:srgbClr val="C00000"/>
                </a:solidFill>
              </a:rPr>
              <a:t>  </a:t>
            </a:r>
          </a:p>
          <a:p>
            <a:pPr>
              <a:lnSpc>
                <a:spcPct val="150000"/>
              </a:lnSpc>
            </a:pPr>
            <a:r>
              <a:rPr lang="ru-RU" dirty="0">
                <a:solidFill>
                  <a:srgbClr val="7030A0"/>
                </a:solidFill>
              </a:rPr>
              <a:t>     </a:t>
            </a:r>
            <a:r>
              <a:rPr lang="ru-RU" dirty="0" smtClean="0">
                <a:solidFill>
                  <a:srgbClr val="7030A0"/>
                </a:solidFill>
              </a:rPr>
              <a:t> В </a:t>
            </a:r>
            <a:r>
              <a:rPr lang="ru-RU" dirty="0">
                <a:solidFill>
                  <a:srgbClr val="7030A0"/>
                </a:solidFill>
              </a:rPr>
              <a:t>падежной системе современного русского языка дательный и творительный падежи во множественном числе имеют общие для всех имен существительных окончания </a:t>
            </a:r>
            <a:r>
              <a:rPr lang="ru-RU" dirty="0" smtClean="0">
                <a:solidFill>
                  <a:srgbClr val="7030A0"/>
                </a:solidFill>
              </a:rPr>
              <a:t>                    </a:t>
            </a:r>
            <a:r>
              <a:rPr lang="ru-RU" b="1" i="1" u="sng" dirty="0" smtClean="0">
                <a:solidFill>
                  <a:srgbClr val="C00000"/>
                </a:solidFill>
              </a:rPr>
              <a:t>- </a:t>
            </a:r>
            <a:r>
              <a:rPr lang="ru-RU" b="1" i="1" u="sng" dirty="0" err="1">
                <a:solidFill>
                  <a:srgbClr val="C00000"/>
                </a:solidFill>
              </a:rPr>
              <a:t>ам</a:t>
            </a:r>
            <a:r>
              <a:rPr lang="ru-RU" b="1" i="1" u="sng" dirty="0">
                <a:solidFill>
                  <a:srgbClr val="C00000"/>
                </a:solidFill>
              </a:rPr>
              <a:t> (-ям), -</a:t>
            </a:r>
            <a:r>
              <a:rPr lang="ru-RU" b="1" i="1" u="sng" dirty="0" err="1">
                <a:solidFill>
                  <a:srgbClr val="C00000"/>
                </a:solidFill>
              </a:rPr>
              <a:t>ами</a:t>
            </a:r>
            <a:r>
              <a:rPr lang="ru-RU" b="1" i="1" u="sng" dirty="0">
                <a:solidFill>
                  <a:srgbClr val="C00000"/>
                </a:solidFill>
              </a:rPr>
              <a:t> (-</a:t>
            </a:r>
            <a:r>
              <a:rPr lang="ru-RU" b="1" i="1" u="sng" dirty="0" err="1">
                <a:solidFill>
                  <a:srgbClr val="C00000"/>
                </a:solidFill>
              </a:rPr>
              <a:t>ями</a:t>
            </a:r>
            <a:r>
              <a:rPr lang="ru-RU" b="1" i="1" u="sng" dirty="0">
                <a:solidFill>
                  <a:srgbClr val="C00000"/>
                </a:solidFill>
              </a:rPr>
              <a:t>): столам, деревням, морям: столами, деревнями, морями.</a:t>
            </a:r>
            <a:endParaRPr lang="ru-RU" dirty="0">
              <a:solidFill>
                <a:srgbClr val="C00000"/>
              </a:solidFill>
            </a:endParaRPr>
          </a:p>
        </p:txBody>
      </p:sp>
    </p:spTree>
    <p:extLst>
      <p:ext uri="{BB962C8B-B14F-4D97-AF65-F5344CB8AC3E}">
        <p14:creationId xmlns:p14="http://schemas.microsoft.com/office/powerpoint/2010/main" xmlns="" val="10523721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6819" y="476672"/>
            <a:ext cx="8136904" cy="535531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u-RU" dirty="0" smtClean="0">
                <a:solidFill>
                  <a:srgbClr val="7030A0"/>
                </a:solidFill>
              </a:rPr>
              <a:t>          Характерной </a:t>
            </a:r>
            <a:r>
              <a:rPr lang="ru-RU" dirty="0">
                <a:solidFill>
                  <a:srgbClr val="7030A0"/>
                </a:solidFill>
              </a:rPr>
              <a:t>особенностью русского </a:t>
            </a:r>
            <a:r>
              <a:rPr lang="ru-RU" b="1" i="1" u="sng" dirty="0">
                <a:solidFill>
                  <a:srgbClr val="C00000"/>
                </a:solidFill>
              </a:rPr>
              <a:t>ПРЕДЛОЖНОГО</a:t>
            </a:r>
            <a:r>
              <a:rPr lang="ru-RU" b="1" i="1" u="sng" dirty="0">
                <a:solidFill>
                  <a:srgbClr val="7030A0"/>
                </a:solidFill>
              </a:rPr>
              <a:t> </a:t>
            </a:r>
            <a:r>
              <a:rPr lang="ru-RU" dirty="0">
                <a:solidFill>
                  <a:srgbClr val="7030A0"/>
                </a:solidFill>
              </a:rPr>
              <a:t>падежа является то, что он употребляется только с предлогами. Различается предложный падеж </a:t>
            </a:r>
            <a:r>
              <a:rPr lang="ru-RU" dirty="0" err="1">
                <a:solidFill>
                  <a:srgbClr val="7030A0"/>
                </a:solidFill>
              </a:rPr>
              <a:t>приглагольный</a:t>
            </a:r>
            <a:r>
              <a:rPr lang="ru-RU" dirty="0">
                <a:solidFill>
                  <a:srgbClr val="7030A0"/>
                </a:solidFill>
              </a:rPr>
              <a:t> и приименный.</a:t>
            </a:r>
          </a:p>
          <a:p>
            <a:pPr algn="just"/>
            <a:r>
              <a:rPr lang="ru-RU" dirty="0">
                <a:solidFill>
                  <a:srgbClr val="7030A0"/>
                </a:solidFill>
              </a:rPr>
              <a:t>         </a:t>
            </a:r>
            <a:r>
              <a:rPr lang="ru-RU" dirty="0" err="1">
                <a:solidFill>
                  <a:srgbClr val="7030A0"/>
                </a:solidFill>
              </a:rPr>
              <a:t>Приглагольный</a:t>
            </a:r>
            <a:r>
              <a:rPr lang="ru-RU" dirty="0">
                <a:solidFill>
                  <a:srgbClr val="7030A0"/>
                </a:solidFill>
              </a:rPr>
              <a:t> предложный падеж указывает следующие значения:</a:t>
            </a:r>
          </a:p>
          <a:p>
            <a:pPr algn="just"/>
            <a:r>
              <a:rPr lang="ru-RU" dirty="0">
                <a:solidFill>
                  <a:srgbClr val="7030A0"/>
                </a:solidFill>
              </a:rPr>
              <a:t>а) объект речи, мысли, чувства, состояния ( с предлогом о): </a:t>
            </a:r>
            <a:r>
              <a:rPr lang="ru-RU" b="1" i="1" u="sng" dirty="0">
                <a:solidFill>
                  <a:srgbClr val="C00000"/>
                </a:solidFill>
              </a:rPr>
              <a:t>забыл о письме, говорил о друге, позаботиться о сестренке;</a:t>
            </a:r>
            <a:endParaRPr lang="ru-RU" dirty="0">
              <a:solidFill>
                <a:srgbClr val="C00000"/>
              </a:solidFill>
            </a:endParaRPr>
          </a:p>
          <a:p>
            <a:pPr algn="just"/>
            <a:r>
              <a:rPr lang="ru-RU" dirty="0">
                <a:solidFill>
                  <a:srgbClr val="7030A0"/>
                </a:solidFill>
              </a:rPr>
              <a:t>б) место и время действия</a:t>
            </a:r>
            <a:r>
              <a:rPr lang="ru-RU" b="1" i="1" u="sng" dirty="0">
                <a:solidFill>
                  <a:srgbClr val="7030A0"/>
                </a:solidFill>
              </a:rPr>
              <a:t>: </a:t>
            </a:r>
            <a:r>
              <a:rPr lang="ru-RU" b="1" i="1" u="sng" dirty="0">
                <a:solidFill>
                  <a:srgbClr val="C00000"/>
                </a:solidFill>
              </a:rPr>
              <a:t>гулять в лесу, любить в юности;</a:t>
            </a:r>
            <a:endParaRPr lang="ru-RU" dirty="0">
              <a:solidFill>
                <a:srgbClr val="C00000"/>
              </a:solidFill>
            </a:endParaRPr>
          </a:p>
          <a:p>
            <a:pPr algn="just"/>
            <a:r>
              <a:rPr lang="ru-RU" dirty="0">
                <a:solidFill>
                  <a:srgbClr val="7030A0"/>
                </a:solidFill>
              </a:rPr>
              <a:t>в) орудие действия:</a:t>
            </a:r>
            <a:r>
              <a:rPr lang="ru-RU" b="1" i="1" u="sng" dirty="0">
                <a:solidFill>
                  <a:srgbClr val="7030A0"/>
                </a:solidFill>
              </a:rPr>
              <a:t> </a:t>
            </a:r>
            <a:r>
              <a:rPr lang="ru-RU" b="1" i="1" u="sng" dirty="0">
                <a:solidFill>
                  <a:srgbClr val="C00000"/>
                </a:solidFill>
              </a:rPr>
              <a:t>играть на аккордеоне, печатать на машинке.</a:t>
            </a:r>
            <a:endParaRPr lang="ru-RU" dirty="0">
              <a:solidFill>
                <a:srgbClr val="C00000"/>
              </a:solidFill>
            </a:endParaRPr>
          </a:p>
          <a:p>
            <a:pPr algn="just"/>
            <a:r>
              <a:rPr lang="ru-RU" dirty="0">
                <a:solidFill>
                  <a:srgbClr val="7030A0"/>
                </a:solidFill>
              </a:rPr>
              <a:t>         Приблизительно с этими же значениями предложный падеж употребляется и в сочетании с существительными , чаще всего отглагольными </a:t>
            </a:r>
            <a:r>
              <a:rPr lang="ru-RU" b="1" i="1" u="sng" dirty="0">
                <a:solidFill>
                  <a:srgbClr val="C00000"/>
                </a:solidFill>
              </a:rPr>
              <a:t>(объявление о состязании, купание в реке).</a:t>
            </a:r>
            <a:endParaRPr lang="ru-RU" dirty="0">
              <a:solidFill>
                <a:srgbClr val="C00000"/>
              </a:solidFill>
            </a:endParaRPr>
          </a:p>
          <a:p>
            <a:pPr algn="just"/>
            <a:r>
              <a:rPr lang="ru-RU" dirty="0">
                <a:solidFill>
                  <a:srgbClr val="7030A0"/>
                </a:solidFill>
              </a:rPr>
              <a:t>         Кроме того, приименное употребление предложного падежа может служить для обозначения качества предмета по отношению к другому предмету </a:t>
            </a:r>
            <a:r>
              <a:rPr lang="ru-RU" b="1" i="1" u="sng" dirty="0">
                <a:solidFill>
                  <a:srgbClr val="C00000"/>
                </a:solidFill>
              </a:rPr>
              <a:t>(пальто на вате, книга в переплете, старик в очках, яблоня в цвету).</a:t>
            </a:r>
            <a:endParaRPr lang="ru-RU" dirty="0">
              <a:solidFill>
                <a:srgbClr val="C00000"/>
              </a:solidFill>
            </a:endParaRPr>
          </a:p>
        </p:txBody>
      </p:sp>
    </p:spTree>
    <p:extLst>
      <p:ext uri="{BB962C8B-B14F-4D97-AF65-F5344CB8AC3E}">
        <p14:creationId xmlns:p14="http://schemas.microsoft.com/office/powerpoint/2010/main" xmlns="" val="24481836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19672" y="548680"/>
            <a:ext cx="5760640" cy="646331"/>
          </a:xfrm>
          <a:prstGeom prst="rect">
            <a:avLst/>
          </a:prstGeom>
        </p:spPr>
        <p:txBody>
          <a:bodyPr wrap="square">
            <a:spAutoFit/>
          </a:bodyPr>
          <a:lstStyle/>
          <a:p>
            <a:pPr algn="ctr"/>
            <a:r>
              <a:rPr lang="ru-RU" b="1" i="1" u="sng" dirty="0">
                <a:solidFill>
                  <a:srgbClr val="C00000"/>
                </a:solidFill>
              </a:rPr>
              <a:t>2.3. ОСНОВНЫЕ РАЗЛИЧИЯ В СКЛОНЕНИИ</a:t>
            </a:r>
            <a:endParaRPr lang="ru-RU" dirty="0">
              <a:solidFill>
                <a:srgbClr val="C00000"/>
              </a:solidFill>
            </a:endParaRPr>
          </a:p>
        </p:txBody>
      </p:sp>
      <p:sp>
        <p:nvSpPr>
          <p:cNvPr id="3" name="Прямоугольник 2"/>
          <p:cNvSpPr/>
          <p:nvPr/>
        </p:nvSpPr>
        <p:spPr>
          <a:xfrm>
            <a:off x="432181" y="1195011"/>
            <a:ext cx="8208912" cy="369331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u-RU" dirty="0" smtClean="0"/>
              <a:t>     </a:t>
            </a:r>
            <a:r>
              <a:rPr lang="ru-RU" dirty="0" smtClean="0">
                <a:solidFill>
                  <a:srgbClr val="7030A0"/>
                </a:solidFill>
              </a:rPr>
              <a:t>Склонение </a:t>
            </a:r>
            <a:r>
              <a:rPr lang="ru-RU" dirty="0">
                <a:solidFill>
                  <a:srgbClr val="7030A0"/>
                </a:solidFill>
              </a:rPr>
              <a:t>имен существительных в русском языке характеризуется общностью окончаний. Но внутри каждого склонения различаются разновидности, которые имеют некоторые расхождения в падежных окончаниях. Это связано с твердостью и мягкостью конечной согласной основы и местом ударения в слове.</a:t>
            </a:r>
          </a:p>
          <a:p>
            <a:pPr algn="just"/>
            <a:r>
              <a:rPr lang="ru-RU" dirty="0">
                <a:solidFill>
                  <a:srgbClr val="7030A0"/>
                </a:solidFill>
              </a:rPr>
              <a:t>     </a:t>
            </a:r>
            <a:r>
              <a:rPr lang="ru-RU" dirty="0" smtClean="0">
                <a:solidFill>
                  <a:srgbClr val="7030A0"/>
                </a:solidFill>
              </a:rPr>
              <a:t> </a:t>
            </a:r>
            <a:r>
              <a:rPr lang="ru-RU" dirty="0">
                <a:solidFill>
                  <a:srgbClr val="7030A0"/>
                </a:solidFill>
              </a:rPr>
              <a:t>В русском языке каждое склонение характеризуется определенной своей системой, каждый падеж имеет различные падежные окончания,  как в единственном, так и во множественном числе, то в аварском языке один и тот же аффикс с различными фонетическими вариантами присоединяются к основе имени существительного как в единственном, так и во множественном числе, например:</a:t>
            </a:r>
          </a:p>
        </p:txBody>
      </p:sp>
      <p:graphicFrame>
        <p:nvGraphicFramePr>
          <p:cNvPr id="7" name="Объект 6"/>
          <p:cNvGraphicFramePr>
            <a:graphicFrameLocks noGrp="1"/>
          </p:cNvGraphicFramePr>
          <p:nvPr>
            <p:ph sz="half" idx="1"/>
            <p:extLst>
              <p:ext uri="{D42A27DB-BD31-4B8C-83A1-F6EECF244321}">
                <p14:modId xmlns:p14="http://schemas.microsoft.com/office/powerpoint/2010/main" xmlns="" val="3110424051"/>
              </p:ext>
            </p:extLst>
          </p:nvPr>
        </p:nvGraphicFramePr>
        <p:xfrm>
          <a:off x="792221" y="4941167"/>
          <a:ext cx="7488831" cy="1107440"/>
        </p:xfrm>
        <a:graphic>
          <a:graphicData uri="http://schemas.openxmlformats.org/drawingml/2006/table">
            <a:tbl>
              <a:tblPr firstRow="1" bandRow="1">
                <a:tableStyleId>{5C22544A-7EE6-4342-B048-85BDC9FD1C3A}</a:tableStyleId>
              </a:tblPr>
              <a:tblGrid>
                <a:gridCol w="2496277"/>
                <a:gridCol w="2496277"/>
                <a:gridCol w="2496277"/>
              </a:tblGrid>
              <a:tr h="320501">
                <a:tc>
                  <a:txBody>
                    <a:bodyPr/>
                    <a:lstStyle/>
                    <a:p>
                      <a:pPr algn="l"/>
                      <a:r>
                        <a:rPr lang="ru-RU" b="1" dirty="0" smtClean="0">
                          <a:solidFill>
                            <a:srgbClr val="7030A0"/>
                          </a:solidFill>
                        </a:rPr>
                        <a:t>Именительный</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Девочк</a:t>
                      </a:r>
                      <a:r>
                        <a:rPr lang="ru-RU" b="1" dirty="0" err="1" smtClean="0">
                          <a:solidFill>
                            <a:srgbClr val="C00000"/>
                          </a:solidFill>
                        </a:rPr>
                        <a:t>А</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smtClean="0">
                          <a:solidFill>
                            <a:srgbClr val="7030A0"/>
                          </a:solidFill>
                        </a:rPr>
                        <a:t>Яс</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r>
                        <a:rPr lang="ru-RU" b="1" dirty="0" smtClean="0">
                          <a:solidFill>
                            <a:srgbClr val="7030A0"/>
                          </a:solidFill>
                        </a:rPr>
                        <a:t>Родительный</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Девочк</a:t>
                      </a:r>
                      <a:r>
                        <a:rPr lang="ru-RU" b="1" dirty="0" err="1" smtClean="0">
                          <a:solidFill>
                            <a:srgbClr val="C00000"/>
                          </a:solidFill>
                        </a:rPr>
                        <a:t>И</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Яса</a:t>
                      </a:r>
                      <a:r>
                        <a:rPr lang="ru-RU" b="1" dirty="0" err="1" smtClean="0">
                          <a:solidFill>
                            <a:srgbClr val="C00000"/>
                          </a:solidFill>
                        </a:rPr>
                        <a:t>ЛЪ</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r>
                        <a:rPr lang="ru-RU" b="1" dirty="0" smtClean="0">
                          <a:solidFill>
                            <a:srgbClr val="7030A0"/>
                          </a:solidFill>
                        </a:rPr>
                        <a:t>Дательный</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Девочк</a:t>
                      </a:r>
                      <a:r>
                        <a:rPr lang="ru-RU" b="1" dirty="0" err="1" smtClean="0">
                          <a:solidFill>
                            <a:srgbClr val="C00000"/>
                          </a:solidFill>
                        </a:rPr>
                        <a:t>Е</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Яса</a:t>
                      </a:r>
                      <a:r>
                        <a:rPr lang="ru-RU" b="1" dirty="0" err="1" smtClean="0">
                          <a:solidFill>
                            <a:srgbClr val="C00000"/>
                          </a:solidFill>
                        </a:rPr>
                        <a:t>ЛЪУЛ</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8" name="Объект 6"/>
          <p:cNvGraphicFramePr>
            <a:graphicFrameLocks noGrp="1"/>
          </p:cNvGraphicFramePr>
          <p:nvPr>
            <p:ph sz="half" idx="1"/>
            <p:extLst>
              <p:ext uri="{D42A27DB-BD31-4B8C-83A1-F6EECF244321}">
                <p14:modId xmlns:p14="http://schemas.microsoft.com/office/powerpoint/2010/main" xmlns="" val="3110424051"/>
              </p:ext>
            </p:extLst>
          </p:nvPr>
        </p:nvGraphicFramePr>
        <p:xfrm>
          <a:off x="792221" y="4888330"/>
          <a:ext cx="7488831" cy="1107440"/>
        </p:xfrm>
        <a:graphic>
          <a:graphicData uri="http://schemas.openxmlformats.org/drawingml/2006/table">
            <a:tbl>
              <a:tblPr firstRow="1" bandRow="1">
                <a:tableStyleId>{5C22544A-7EE6-4342-B048-85BDC9FD1C3A}</a:tableStyleId>
              </a:tblPr>
              <a:tblGrid>
                <a:gridCol w="2496277"/>
                <a:gridCol w="2496277"/>
                <a:gridCol w="2496277"/>
              </a:tblGrid>
              <a:tr h="320501">
                <a:tc>
                  <a:txBody>
                    <a:bodyPr/>
                    <a:lstStyle/>
                    <a:p>
                      <a:pPr algn="l"/>
                      <a:r>
                        <a:rPr lang="ru-RU" b="1" dirty="0" smtClean="0">
                          <a:solidFill>
                            <a:srgbClr val="7030A0"/>
                          </a:solidFill>
                        </a:rPr>
                        <a:t>Именительный</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Девочк</a:t>
                      </a:r>
                      <a:r>
                        <a:rPr lang="ru-RU" b="1" dirty="0" err="1" smtClean="0">
                          <a:solidFill>
                            <a:srgbClr val="C00000"/>
                          </a:solidFill>
                        </a:rPr>
                        <a:t>А</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smtClean="0">
                          <a:solidFill>
                            <a:srgbClr val="7030A0"/>
                          </a:solidFill>
                        </a:rPr>
                        <a:t>Яс</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r>
                        <a:rPr lang="ru-RU" b="1" dirty="0" smtClean="0">
                          <a:solidFill>
                            <a:srgbClr val="7030A0"/>
                          </a:solidFill>
                        </a:rPr>
                        <a:t>Родительный</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Девочк</a:t>
                      </a:r>
                      <a:r>
                        <a:rPr lang="ru-RU" b="1" dirty="0" err="1" smtClean="0">
                          <a:solidFill>
                            <a:srgbClr val="C00000"/>
                          </a:solidFill>
                        </a:rPr>
                        <a:t>И</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Яса</a:t>
                      </a:r>
                      <a:r>
                        <a:rPr lang="ru-RU" b="1" dirty="0" err="1" smtClean="0">
                          <a:solidFill>
                            <a:srgbClr val="C00000"/>
                          </a:solidFill>
                        </a:rPr>
                        <a:t>ЛЪ</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r>
                        <a:rPr lang="ru-RU" b="1" dirty="0" smtClean="0">
                          <a:solidFill>
                            <a:srgbClr val="7030A0"/>
                          </a:solidFill>
                        </a:rPr>
                        <a:t>Дательный</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Девочк</a:t>
                      </a:r>
                      <a:r>
                        <a:rPr lang="ru-RU" b="1" dirty="0" err="1" smtClean="0">
                          <a:solidFill>
                            <a:srgbClr val="C00000"/>
                          </a:solidFill>
                        </a:rPr>
                        <a:t>Е</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Яса</a:t>
                      </a:r>
                      <a:r>
                        <a:rPr lang="ru-RU" b="1" dirty="0" err="1" smtClean="0">
                          <a:solidFill>
                            <a:srgbClr val="C00000"/>
                          </a:solidFill>
                        </a:rPr>
                        <a:t>ЛЪУЛ</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182080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539552" y="1052736"/>
            <a:ext cx="7920880" cy="473975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ru-RU" dirty="0">
                <a:solidFill>
                  <a:srgbClr val="C00000"/>
                </a:solidFill>
              </a:rPr>
              <a:t> </a:t>
            </a:r>
            <a:r>
              <a:rPr lang="ru-RU" dirty="0" smtClean="0">
                <a:solidFill>
                  <a:srgbClr val="C00000"/>
                </a:solidFill>
              </a:rPr>
              <a:t>            </a:t>
            </a:r>
            <a:r>
              <a:rPr lang="ru-RU" sz="1400" b="1" dirty="0" smtClean="0">
                <a:solidFill>
                  <a:srgbClr val="C00000"/>
                </a:solidFill>
              </a:rPr>
              <a:t>АКТУАЛЬНОСТЬ </a:t>
            </a:r>
            <a:r>
              <a:rPr lang="ru-RU" sz="1400" dirty="0"/>
              <a:t>темы исследовательской работы обусловлена тем, </a:t>
            </a:r>
            <a:endParaRPr lang="ru-RU" sz="1400" dirty="0" smtClean="0"/>
          </a:p>
          <a:p>
            <a:r>
              <a:rPr lang="ru-RU" sz="1400" dirty="0"/>
              <a:t> </a:t>
            </a:r>
            <a:r>
              <a:rPr lang="ru-RU" sz="1400" dirty="0" smtClean="0"/>
              <a:t>                что сравнительное </a:t>
            </a:r>
            <a:r>
              <a:rPr lang="ru-RU" sz="1400" dirty="0"/>
              <a:t>исследование словоизменительных категорий двух </a:t>
            </a:r>
            <a:endParaRPr lang="ru-RU" sz="1400" dirty="0" smtClean="0"/>
          </a:p>
          <a:p>
            <a:r>
              <a:rPr lang="ru-RU" sz="1400" dirty="0"/>
              <a:t> </a:t>
            </a:r>
            <a:r>
              <a:rPr lang="ru-RU" sz="1400" dirty="0" smtClean="0"/>
              <a:t>                языков позволяет </a:t>
            </a:r>
            <a:r>
              <a:rPr lang="ru-RU" sz="1400" dirty="0"/>
              <a:t>более наглядно прослеживать структурные </a:t>
            </a:r>
            <a:endParaRPr lang="ru-RU" sz="1400" dirty="0" smtClean="0"/>
          </a:p>
          <a:p>
            <a:r>
              <a:rPr lang="ru-RU" sz="1400" dirty="0"/>
              <a:t> </a:t>
            </a:r>
            <a:r>
              <a:rPr lang="ru-RU" sz="1400" dirty="0" smtClean="0"/>
              <a:t>                особенности каждого </a:t>
            </a:r>
            <a:r>
              <a:rPr lang="ru-RU" sz="1400" dirty="0"/>
              <a:t>из них.</a:t>
            </a:r>
          </a:p>
          <a:p>
            <a:r>
              <a:rPr lang="ru-RU" sz="1400" dirty="0"/>
              <a:t>                 </a:t>
            </a:r>
            <a:r>
              <a:rPr lang="ru-RU" sz="1400" dirty="0" smtClean="0"/>
              <a:t>      </a:t>
            </a:r>
            <a:r>
              <a:rPr lang="ru-RU" sz="1400" dirty="0"/>
              <a:t>В своей работе я проводила исследование, сопоставляя два </a:t>
            </a:r>
            <a:endParaRPr lang="ru-RU" sz="1400" dirty="0" smtClean="0"/>
          </a:p>
          <a:p>
            <a:r>
              <a:rPr lang="ru-RU" sz="1400" dirty="0"/>
              <a:t> </a:t>
            </a:r>
            <a:r>
              <a:rPr lang="ru-RU" sz="1400" dirty="0" smtClean="0"/>
              <a:t>                языка: русский </a:t>
            </a:r>
            <a:r>
              <a:rPr lang="ru-RU" sz="1400" dirty="0"/>
              <a:t>и аварский. Работы в области сопоставления языков </a:t>
            </a:r>
            <a:endParaRPr lang="ru-RU" sz="1400" dirty="0" smtClean="0"/>
          </a:p>
          <a:p>
            <a:r>
              <a:rPr lang="ru-RU" sz="1400" dirty="0"/>
              <a:t> </a:t>
            </a:r>
            <a:r>
              <a:rPr lang="ru-RU" sz="1400" dirty="0" smtClean="0"/>
              <a:t>                являются очень </a:t>
            </a:r>
            <a:r>
              <a:rPr lang="ru-RU" sz="1400" dirty="0"/>
              <a:t>важными, так как помогают глубже проникнуть в суть </a:t>
            </a:r>
            <a:endParaRPr lang="ru-RU" sz="1400" dirty="0" smtClean="0"/>
          </a:p>
          <a:p>
            <a:r>
              <a:rPr lang="ru-RU" sz="1400" dirty="0"/>
              <a:t> </a:t>
            </a:r>
            <a:r>
              <a:rPr lang="ru-RU" sz="1400" dirty="0" smtClean="0"/>
              <a:t>                грамматических </a:t>
            </a:r>
            <a:r>
              <a:rPr lang="ru-RU" sz="1400" dirty="0"/>
              <a:t>явлений </a:t>
            </a:r>
            <a:r>
              <a:rPr lang="ru-RU" sz="1400" dirty="0" smtClean="0"/>
              <a:t>аварского  языка </a:t>
            </a:r>
            <a:r>
              <a:rPr lang="ru-RU" sz="1400" dirty="0"/>
              <a:t>и </a:t>
            </a:r>
            <a:r>
              <a:rPr lang="ru-RU" sz="1400" dirty="0" smtClean="0"/>
              <a:t>систематизировать </a:t>
            </a:r>
          </a:p>
          <a:p>
            <a:r>
              <a:rPr lang="ru-RU" sz="1400" dirty="0"/>
              <a:t> </a:t>
            </a:r>
            <a:r>
              <a:rPr lang="ru-RU" sz="1400" dirty="0" smtClean="0"/>
              <a:t>                знания </a:t>
            </a:r>
            <a:r>
              <a:rPr lang="ru-RU" sz="1400" dirty="0"/>
              <a:t>грамматики русского языка.</a:t>
            </a:r>
            <a:br>
              <a:rPr lang="ru-RU" sz="1400" dirty="0"/>
            </a:br>
            <a:r>
              <a:rPr lang="ru-RU" sz="1400" b="1" dirty="0"/>
              <a:t>                 </a:t>
            </a:r>
            <a:r>
              <a:rPr lang="ru-RU" sz="1400" b="1" dirty="0">
                <a:solidFill>
                  <a:srgbClr val="C00000"/>
                </a:solidFill>
              </a:rPr>
              <a:t>ПРЕДМЕТОМ ИССЛЕДОВАНИЯ</a:t>
            </a:r>
            <a:r>
              <a:rPr lang="ru-RU" sz="1400" dirty="0"/>
              <a:t> моей работы является  сопоставление </a:t>
            </a:r>
          </a:p>
          <a:p>
            <a:r>
              <a:rPr lang="ru-RU" sz="1400" dirty="0"/>
              <a:t>                 падежной системы  русского и аварского языков.</a:t>
            </a:r>
          </a:p>
          <a:p>
            <a:r>
              <a:rPr lang="ru-RU" sz="1400" dirty="0"/>
              <a:t>                 </a:t>
            </a:r>
            <a:r>
              <a:rPr lang="ru-RU" sz="1400" b="1" dirty="0">
                <a:solidFill>
                  <a:srgbClr val="C00000"/>
                </a:solidFill>
              </a:rPr>
              <a:t>ОБЪЕКТОМ ИССЛЕДОВАНИЯ</a:t>
            </a:r>
            <a:r>
              <a:rPr lang="ru-RU" sz="1400" dirty="0">
                <a:solidFill>
                  <a:srgbClr val="C00000"/>
                </a:solidFill>
              </a:rPr>
              <a:t> </a:t>
            </a:r>
            <a:r>
              <a:rPr lang="ru-RU" sz="1400" dirty="0"/>
              <a:t>являются функции и значения падежей       </a:t>
            </a:r>
            <a:r>
              <a:rPr lang="ru-RU" sz="1400" dirty="0" smtClean="0"/>
              <a:t>       </a:t>
            </a:r>
          </a:p>
          <a:p>
            <a:r>
              <a:rPr lang="ru-RU" sz="1400" dirty="0"/>
              <a:t> </a:t>
            </a:r>
            <a:r>
              <a:rPr lang="ru-RU" sz="1400" dirty="0" smtClean="0"/>
              <a:t>                в русском </a:t>
            </a:r>
            <a:r>
              <a:rPr lang="ru-RU" sz="1400" dirty="0"/>
              <a:t>и аварском зыках.</a:t>
            </a:r>
            <a:br>
              <a:rPr lang="ru-RU" sz="1400" dirty="0"/>
            </a:br>
            <a:r>
              <a:rPr lang="ru-RU" sz="1400" dirty="0">
                <a:solidFill>
                  <a:srgbClr val="C00000"/>
                </a:solidFill>
              </a:rPr>
              <a:t>                 </a:t>
            </a:r>
            <a:r>
              <a:rPr lang="ru-RU" sz="1400" b="1" dirty="0">
                <a:solidFill>
                  <a:srgbClr val="C00000"/>
                </a:solidFill>
              </a:rPr>
              <a:t>ЦЕЛЬ РАБОТЫ:</a:t>
            </a:r>
            <a:r>
              <a:rPr lang="ru-RU" sz="1400" dirty="0">
                <a:solidFill>
                  <a:srgbClr val="C00000"/>
                </a:solidFill>
              </a:rPr>
              <a:t> </a:t>
            </a:r>
            <a:r>
              <a:rPr lang="ru-RU" sz="1400" dirty="0"/>
              <a:t>выявить особенности функционирования и значений </a:t>
            </a:r>
          </a:p>
          <a:p>
            <a:r>
              <a:rPr lang="ru-RU" sz="1400" dirty="0"/>
              <a:t>                 падежей в русском и аварском языках. </a:t>
            </a:r>
            <a:br>
              <a:rPr lang="ru-RU" sz="1400" dirty="0"/>
            </a:br>
            <a:r>
              <a:rPr lang="ru-RU" sz="1400" b="1" dirty="0">
                <a:solidFill>
                  <a:srgbClr val="C00000"/>
                </a:solidFill>
              </a:rPr>
              <a:t>                 ЗАДАЧА РАБОТЫ:</a:t>
            </a:r>
            <a:r>
              <a:rPr lang="ru-RU" sz="1400" dirty="0">
                <a:solidFill>
                  <a:srgbClr val="C00000"/>
                </a:solidFill>
              </a:rPr>
              <a:t> </a:t>
            </a:r>
            <a:r>
              <a:rPr lang="ru-RU" sz="1400" dirty="0"/>
              <a:t>рассмотреть падежную систему русского и </a:t>
            </a:r>
            <a:endParaRPr lang="ru-RU" sz="1400" dirty="0" smtClean="0"/>
          </a:p>
          <a:p>
            <a:r>
              <a:rPr lang="ru-RU" sz="1400" dirty="0"/>
              <a:t> </a:t>
            </a:r>
            <a:r>
              <a:rPr lang="ru-RU" sz="1400" dirty="0" smtClean="0"/>
              <a:t>                аварского </a:t>
            </a:r>
            <a:r>
              <a:rPr lang="ru-RU" sz="1400" dirty="0"/>
              <a:t>языков, проанализировать особенности оформления </a:t>
            </a:r>
            <a:endParaRPr lang="ru-RU" sz="1400" dirty="0" smtClean="0"/>
          </a:p>
          <a:p>
            <a:r>
              <a:rPr lang="ru-RU" sz="1400" dirty="0"/>
              <a:t> </a:t>
            </a:r>
            <a:r>
              <a:rPr lang="ru-RU" sz="1400" dirty="0" smtClean="0"/>
              <a:t>                категории </a:t>
            </a:r>
            <a:r>
              <a:rPr lang="ru-RU" sz="1400" dirty="0"/>
              <a:t>падежа в русском и аварском языках, выявить общее и </a:t>
            </a:r>
            <a:endParaRPr lang="ru-RU" sz="1400" dirty="0" smtClean="0"/>
          </a:p>
          <a:p>
            <a:r>
              <a:rPr lang="ru-RU" sz="1400" dirty="0"/>
              <a:t> </a:t>
            </a:r>
            <a:r>
              <a:rPr lang="ru-RU" sz="1400" dirty="0" smtClean="0"/>
              <a:t>                различное </a:t>
            </a:r>
            <a:r>
              <a:rPr lang="ru-RU" sz="1400" dirty="0"/>
              <a:t>в маркировке падежей обоих языков.</a:t>
            </a:r>
            <a:br>
              <a:rPr lang="ru-RU" sz="1400" dirty="0"/>
            </a:br>
            <a:r>
              <a:rPr lang="ru-RU" sz="1400" dirty="0"/>
              <a:t>                 </a:t>
            </a:r>
            <a:r>
              <a:rPr lang="ru-RU" sz="1400" b="1" dirty="0">
                <a:solidFill>
                  <a:srgbClr val="C00000"/>
                </a:solidFill>
              </a:rPr>
              <a:t>ОСНОВНЫЕ МЕТОДЫ ИССЛЕДОВАНИЯ</a:t>
            </a:r>
            <a:r>
              <a:rPr lang="ru-RU" sz="1400" dirty="0"/>
              <a:t> в данной работе являются </a:t>
            </a:r>
            <a:endParaRPr lang="ru-RU" sz="1400" dirty="0" smtClean="0"/>
          </a:p>
          <a:p>
            <a:r>
              <a:rPr lang="ru-RU" sz="1400" dirty="0"/>
              <a:t> </a:t>
            </a:r>
            <a:r>
              <a:rPr lang="ru-RU" sz="1400" dirty="0" smtClean="0"/>
              <a:t>                сопоставительный </a:t>
            </a:r>
            <a:r>
              <a:rPr lang="ru-RU" sz="1400" dirty="0"/>
              <a:t>метод и метод </a:t>
            </a:r>
            <a:r>
              <a:rPr lang="ru-RU" sz="1400" dirty="0" err="1"/>
              <a:t>контрастивного</a:t>
            </a:r>
            <a:r>
              <a:rPr lang="ru-RU" sz="1400" dirty="0"/>
              <a:t> анализа</a:t>
            </a:r>
            <a:r>
              <a:rPr lang="ru-RU" dirty="0"/>
              <a:t>.</a:t>
            </a:r>
          </a:p>
        </p:txBody>
      </p:sp>
      <p:sp>
        <p:nvSpPr>
          <p:cNvPr id="8" name="Прямоугольник 7"/>
          <p:cNvSpPr/>
          <p:nvPr/>
        </p:nvSpPr>
        <p:spPr>
          <a:xfrm>
            <a:off x="3599944" y="487977"/>
            <a:ext cx="2268200" cy="369332"/>
          </a:xfrm>
          <a:prstGeom prst="rect">
            <a:avLst/>
          </a:prstGeom>
        </p:spPr>
        <p:style>
          <a:lnRef idx="2">
            <a:schemeClr val="accent4"/>
          </a:lnRef>
          <a:fillRef idx="1">
            <a:schemeClr val="lt1"/>
          </a:fillRef>
          <a:effectRef idx="0">
            <a:schemeClr val="accent4"/>
          </a:effectRef>
          <a:fontRef idx="minor">
            <a:schemeClr val="dk1"/>
          </a:fontRef>
        </p:style>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I. ВВЕДЕНИЕ</a:t>
            </a:r>
          </a:p>
        </p:txBody>
      </p:sp>
    </p:spTree>
    <p:extLst>
      <p:ext uri="{BB962C8B-B14F-4D97-AF65-F5344CB8AC3E}">
        <p14:creationId xmlns:p14="http://schemas.microsoft.com/office/powerpoint/2010/main" xmlns="" val="14458649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611560" y="659011"/>
            <a:ext cx="7704856" cy="216982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lnSpc>
                <a:spcPct val="150000"/>
              </a:lnSpc>
            </a:pPr>
            <a:r>
              <a:rPr lang="ru-RU" dirty="0" smtClean="0">
                <a:solidFill>
                  <a:srgbClr val="7030A0"/>
                </a:solidFill>
              </a:rPr>
              <a:t>     Некоторые </a:t>
            </a:r>
            <a:r>
              <a:rPr lang="ru-RU" dirty="0">
                <a:solidFill>
                  <a:srgbClr val="7030A0"/>
                </a:solidFill>
              </a:rPr>
              <a:t>падежи русского языка могут иметь варианты окончаний. </a:t>
            </a:r>
            <a:r>
              <a:rPr lang="ru-RU" dirty="0" smtClean="0">
                <a:solidFill>
                  <a:srgbClr val="7030A0"/>
                </a:solidFill>
              </a:rPr>
              <a:t>В </a:t>
            </a:r>
            <a:r>
              <a:rPr lang="ru-RU" dirty="0">
                <a:solidFill>
                  <a:srgbClr val="7030A0"/>
                </a:solidFill>
              </a:rPr>
              <a:t>аварском языке, как мы уже заметили, падежи не только не имеют вариантов окончаний, но одно и то же окончание присоединяется к существительным как в единственном, так и во множественном числе.</a:t>
            </a:r>
          </a:p>
        </p:txBody>
      </p:sp>
      <p:graphicFrame>
        <p:nvGraphicFramePr>
          <p:cNvPr id="11" name="Объект 6"/>
          <p:cNvGraphicFramePr>
            <a:graphicFrameLocks/>
          </p:cNvGraphicFramePr>
          <p:nvPr>
            <p:extLst>
              <p:ext uri="{D42A27DB-BD31-4B8C-83A1-F6EECF244321}">
                <p14:modId xmlns:p14="http://schemas.microsoft.com/office/powerpoint/2010/main" xmlns="" val="3239836615"/>
              </p:ext>
            </p:extLst>
          </p:nvPr>
        </p:nvGraphicFramePr>
        <p:xfrm>
          <a:off x="827585" y="3356992"/>
          <a:ext cx="7488831" cy="1107440"/>
        </p:xfrm>
        <a:graphic>
          <a:graphicData uri="http://schemas.openxmlformats.org/drawingml/2006/table">
            <a:tbl>
              <a:tblPr firstRow="1" bandRow="1">
                <a:tableStyleId>{5C22544A-7EE6-4342-B048-85BDC9FD1C3A}</a:tableStyleId>
              </a:tblPr>
              <a:tblGrid>
                <a:gridCol w="2496277"/>
                <a:gridCol w="2496277"/>
                <a:gridCol w="2496277"/>
              </a:tblGrid>
              <a:tr h="360040">
                <a:tc>
                  <a:txBody>
                    <a:bodyPr/>
                    <a:lstStyle/>
                    <a:p>
                      <a:pPr algn="l"/>
                      <a:r>
                        <a:rPr lang="ru-RU" b="1" dirty="0" smtClean="0">
                          <a:solidFill>
                            <a:srgbClr val="7030A0"/>
                          </a:solidFill>
                        </a:rPr>
                        <a:t>Именительный</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0" lang="ru-RU" sz="1800" b="1" kern="1200" dirty="0" err="1" smtClean="0">
                          <a:solidFill>
                            <a:srgbClr val="7030A0"/>
                          </a:solidFill>
                          <a:effectLst/>
                          <a:latin typeface="+mn-lt"/>
                          <a:ea typeface="+mn-ea"/>
                          <a:cs typeface="+mn-cs"/>
                        </a:rPr>
                        <a:t>Птиц</a:t>
                      </a:r>
                      <a:r>
                        <a:rPr kumimoji="0" lang="ru-RU" sz="1800" b="1" kern="1200" dirty="0" err="1" smtClean="0">
                          <a:solidFill>
                            <a:srgbClr val="C00000"/>
                          </a:solidFill>
                          <a:effectLst/>
                          <a:latin typeface="+mn-lt"/>
                          <a:ea typeface="+mn-ea"/>
                          <a:cs typeface="+mn-cs"/>
                        </a:rPr>
                        <a:t>Ы</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Х!анч!и</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r>
                        <a:rPr lang="ru-RU" b="1" dirty="0" smtClean="0">
                          <a:solidFill>
                            <a:srgbClr val="7030A0"/>
                          </a:solidFill>
                        </a:rPr>
                        <a:t>Родительный</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smtClean="0">
                          <a:solidFill>
                            <a:srgbClr val="7030A0"/>
                          </a:solidFill>
                        </a:rPr>
                        <a:t>Птиц</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Х!анч</a:t>
                      </a:r>
                      <a:r>
                        <a:rPr lang="ru-RU" b="1" dirty="0" err="1" smtClean="0">
                          <a:solidFill>
                            <a:srgbClr val="C00000"/>
                          </a:solidFill>
                        </a:rPr>
                        <a:t>АЗ</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r>
                        <a:rPr lang="ru-RU" b="1" dirty="0" smtClean="0">
                          <a:solidFill>
                            <a:srgbClr val="7030A0"/>
                          </a:solidFill>
                        </a:rPr>
                        <a:t>Дательный</a:t>
                      </a:r>
                      <a:endParaRPr lang="ru-RU"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Птиц</a:t>
                      </a:r>
                      <a:r>
                        <a:rPr lang="ru-RU" b="1" dirty="0" err="1" smtClean="0">
                          <a:solidFill>
                            <a:srgbClr val="C00000"/>
                          </a:solidFill>
                        </a:rPr>
                        <a:t>АМ</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b="1" dirty="0" err="1" smtClean="0">
                          <a:solidFill>
                            <a:srgbClr val="7030A0"/>
                          </a:solidFill>
                        </a:rPr>
                        <a:t>Х!анч!</a:t>
                      </a:r>
                      <a:r>
                        <a:rPr lang="ru-RU" b="1" dirty="0" err="1" smtClean="0">
                          <a:solidFill>
                            <a:srgbClr val="C00000"/>
                          </a:solidFill>
                        </a:rPr>
                        <a:t>АЗУЛ</a:t>
                      </a:r>
                      <a:endParaRPr lang="ru-RU"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846304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2661" y="379562"/>
            <a:ext cx="8424936" cy="618630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lnSpc>
                <a:spcPct val="150000"/>
              </a:lnSpc>
            </a:pPr>
            <a:r>
              <a:rPr lang="ru-RU" b="1" dirty="0">
                <a:solidFill>
                  <a:srgbClr val="C00000"/>
                </a:solidFill>
              </a:rPr>
              <a:t>III. ЗАКЛЮЧЕНИЕ</a:t>
            </a:r>
            <a:endParaRPr lang="ru-RU" dirty="0">
              <a:solidFill>
                <a:srgbClr val="C00000"/>
              </a:solidFill>
            </a:endParaRPr>
          </a:p>
          <a:p>
            <a:pPr algn="just">
              <a:lnSpc>
                <a:spcPct val="150000"/>
              </a:lnSpc>
            </a:pPr>
            <a:r>
              <a:rPr lang="ru-RU" dirty="0" smtClean="0">
                <a:solidFill>
                  <a:srgbClr val="7030A0"/>
                </a:solidFill>
              </a:rPr>
              <a:t>       Итак</a:t>
            </a:r>
            <a:r>
              <a:rPr lang="ru-RU" dirty="0">
                <a:solidFill>
                  <a:srgbClr val="7030A0"/>
                </a:solidFill>
              </a:rPr>
              <a:t>, на основе краткого сопоставительного анализа можно сделать следующие выводы:</a:t>
            </a:r>
          </a:p>
          <a:p>
            <a:pPr lvl="0" algn="just">
              <a:lnSpc>
                <a:spcPct val="150000"/>
              </a:lnSpc>
            </a:pPr>
            <a:r>
              <a:rPr lang="ru-RU" dirty="0" smtClean="0">
                <a:solidFill>
                  <a:srgbClr val="7030A0"/>
                </a:solidFill>
              </a:rPr>
              <a:t>       Дагестанским </a:t>
            </a:r>
            <a:r>
              <a:rPr lang="ru-RU" dirty="0">
                <a:solidFill>
                  <a:srgbClr val="7030A0"/>
                </a:solidFill>
              </a:rPr>
              <a:t>учащимся  изучение русского языка может быть более успешным и плодотворным , если те будут знакомы с основными чертами сходства и различия двух разносторонних языков (аварский и русский) .</a:t>
            </a:r>
          </a:p>
          <a:p>
            <a:pPr lvl="0" algn="just">
              <a:lnSpc>
                <a:spcPct val="150000"/>
              </a:lnSpc>
            </a:pPr>
            <a:r>
              <a:rPr lang="ru-RU" dirty="0">
                <a:solidFill>
                  <a:srgbClr val="7030A0"/>
                </a:solidFill>
              </a:rPr>
              <a:t> </a:t>
            </a:r>
            <a:r>
              <a:rPr lang="ru-RU" dirty="0" smtClean="0">
                <a:solidFill>
                  <a:srgbClr val="7030A0"/>
                </a:solidFill>
              </a:rPr>
              <a:t>     При </a:t>
            </a:r>
            <a:r>
              <a:rPr lang="ru-RU" dirty="0">
                <a:solidFill>
                  <a:srgbClr val="7030A0"/>
                </a:solidFill>
              </a:rPr>
              <a:t>изучении русских падежей , должны твердо усвоить не только, как образуются падежные формы существительных того или иного рода, разнообразие их значений и вариантность каждого косвенного падежа сравнительно с формой именительного падежа единственного числа существительного , но и то, какие синтаксические отношения выражают в русском языке формы тех или иных падежей и их соответствие в аварском языке.</a:t>
            </a:r>
          </a:p>
          <a:p>
            <a:r>
              <a:rPr lang="ru-RU" b="1" dirty="0">
                <a:solidFill>
                  <a:srgbClr val="7030A0"/>
                </a:solidFill>
              </a:rPr>
              <a:t> </a:t>
            </a:r>
            <a:endParaRPr lang="ru-RU" dirty="0">
              <a:solidFill>
                <a:srgbClr val="7030A0"/>
              </a:solidFill>
            </a:endParaRPr>
          </a:p>
        </p:txBody>
      </p:sp>
    </p:spTree>
    <p:extLst>
      <p:ext uri="{BB962C8B-B14F-4D97-AF65-F5344CB8AC3E}">
        <p14:creationId xmlns:p14="http://schemas.microsoft.com/office/powerpoint/2010/main" xmlns="" val="1407630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548680"/>
            <a:ext cx="8064896" cy="397031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lnSpc>
                <a:spcPct val="200000"/>
              </a:lnSpc>
            </a:pPr>
            <a:r>
              <a:rPr lang="ru-RU" b="1" dirty="0">
                <a:solidFill>
                  <a:srgbClr val="C00000"/>
                </a:solidFill>
              </a:rPr>
              <a:t>IV. СПИСОК ИСПОЛЬЗОВАННОЙ ЛИТЕРАТУРЫ</a:t>
            </a:r>
            <a:endParaRPr lang="ru-RU" dirty="0">
              <a:solidFill>
                <a:srgbClr val="C00000"/>
              </a:solidFill>
            </a:endParaRPr>
          </a:p>
          <a:p>
            <a:pPr lvl="0">
              <a:lnSpc>
                <a:spcPct val="200000"/>
              </a:lnSpc>
            </a:pPr>
            <a:r>
              <a:rPr lang="ru-RU" dirty="0" err="1">
                <a:solidFill>
                  <a:srgbClr val="7030A0"/>
                </a:solidFill>
              </a:rPr>
              <a:t>Абдулаев</a:t>
            </a:r>
            <a:r>
              <a:rPr lang="ru-RU" dirty="0">
                <a:solidFill>
                  <a:srgbClr val="7030A0"/>
                </a:solidFill>
              </a:rPr>
              <a:t> М., Сулейманов Я. </a:t>
            </a:r>
            <a:endParaRPr lang="ru-RU" dirty="0" smtClean="0">
              <a:solidFill>
                <a:srgbClr val="7030A0"/>
              </a:solidFill>
            </a:endParaRPr>
          </a:p>
          <a:p>
            <a:pPr lvl="0">
              <a:lnSpc>
                <a:spcPct val="200000"/>
              </a:lnSpc>
            </a:pPr>
            <a:r>
              <a:rPr lang="ru-RU" dirty="0" smtClean="0">
                <a:solidFill>
                  <a:srgbClr val="7030A0"/>
                </a:solidFill>
              </a:rPr>
              <a:t>Аварский </a:t>
            </a:r>
            <a:r>
              <a:rPr lang="ru-RU" dirty="0">
                <a:solidFill>
                  <a:srgbClr val="7030A0"/>
                </a:solidFill>
              </a:rPr>
              <a:t>литературный язык : Махачкала , 1965</a:t>
            </a:r>
            <a:r>
              <a:rPr lang="ru-RU" dirty="0" smtClean="0">
                <a:solidFill>
                  <a:srgbClr val="7030A0"/>
                </a:solidFill>
              </a:rPr>
              <a:t>.</a:t>
            </a:r>
            <a:endParaRPr lang="ru-RU" dirty="0">
              <a:solidFill>
                <a:srgbClr val="7030A0"/>
              </a:solidFill>
            </a:endParaRPr>
          </a:p>
          <a:p>
            <a:pPr lvl="0">
              <a:lnSpc>
                <a:spcPct val="200000"/>
              </a:lnSpc>
            </a:pPr>
            <a:r>
              <a:rPr lang="ru-RU" dirty="0" err="1">
                <a:solidFill>
                  <a:srgbClr val="7030A0"/>
                </a:solidFill>
              </a:rPr>
              <a:t>Бокарев</a:t>
            </a:r>
            <a:r>
              <a:rPr lang="ru-RU" dirty="0">
                <a:solidFill>
                  <a:srgbClr val="7030A0"/>
                </a:solidFill>
              </a:rPr>
              <a:t> Е.А. О категории падежа(применительно к дагестанским языкам), 1954, стр.30-46.</a:t>
            </a:r>
          </a:p>
          <a:p>
            <a:pPr lvl="0">
              <a:lnSpc>
                <a:spcPct val="200000"/>
              </a:lnSpc>
            </a:pPr>
            <a:r>
              <a:rPr lang="ru-RU" dirty="0">
                <a:solidFill>
                  <a:srgbClr val="7030A0"/>
                </a:solidFill>
              </a:rPr>
              <a:t>Г.И. </a:t>
            </a:r>
            <a:r>
              <a:rPr lang="ru-RU" dirty="0" err="1">
                <a:solidFill>
                  <a:srgbClr val="7030A0"/>
                </a:solidFill>
              </a:rPr>
              <a:t>Мадиева</a:t>
            </a:r>
            <a:r>
              <a:rPr lang="ru-RU" dirty="0">
                <a:solidFill>
                  <a:srgbClr val="7030A0"/>
                </a:solidFill>
              </a:rPr>
              <a:t> «Авар </a:t>
            </a:r>
            <a:r>
              <a:rPr lang="ru-RU" dirty="0" err="1">
                <a:solidFill>
                  <a:srgbClr val="7030A0"/>
                </a:solidFill>
              </a:rPr>
              <a:t>мац</a:t>
            </a:r>
            <a:r>
              <a:rPr lang="ru-RU" dirty="0">
                <a:solidFill>
                  <a:srgbClr val="7030A0"/>
                </a:solidFill>
              </a:rPr>
              <a:t>!», Махачкала, 1965.</a:t>
            </a:r>
          </a:p>
          <a:p>
            <a:pPr lvl="0">
              <a:lnSpc>
                <a:spcPct val="200000"/>
              </a:lnSpc>
            </a:pPr>
            <a:r>
              <a:rPr lang="ru-RU" dirty="0">
                <a:solidFill>
                  <a:srgbClr val="7030A0"/>
                </a:solidFill>
              </a:rPr>
              <a:t>Грамматика русского языка, 1952г.</a:t>
            </a:r>
          </a:p>
        </p:txBody>
      </p:sp>
    </p:spTree>
    <p:extLst>
      <p:ext uri="{BB962C8B-B14F-4D97-AF65-F5344CB8AC3E}">
        <p14:creationId xmlns:p14="http://schemas.microsoft.com/office/powerpoint/2010/main" xmlns="" val="3536347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51720" y="404664"/>
            <a:ext cx="5526360" cy="1107996"/>
          </a:xfrm>
          <a:prstGeom prst="rect">
            <a:avLst/>
          </a:prstGeom>
        </p:spPr>
        <p:style>
          <a:lnRef idx="2">
            <a:schemeClr val="accent4"/>
          </a:lnRef>
          <a:fillRef idx="1">
            <a:schemeClr val="lt1"/>
          </a:fillRef>
          <a:effectRef idx="0">
            <a:schemeClr val="accent4"/>
          </a:effectRef>
          <a:fontRef idx="minor">
            <a:schemeClr val="dk1"/>
          </a:fontRef>
        </p:style>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endParaRPr lang="ru-RU"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ru-RU" sz="2400" b="1" i="1" u="sng"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II. Основная часть.</a:t>
            </a:r>
            <a:endParaRPr lang="ru-RU"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ru-RU" sz="2400" b="1" i="1" u="sng"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2.1. КАТЕГОРИЯ ПАДЕЖА</a:t>
            </a:r>
            <a:r>
              <a:rPr lang="ru-RU" b="1" i="1" u="sng"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ru-RU"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Прямоугольник 4"/>
          <p:cNvSpPr/>
          <p:nvPr/>
        </p:nvSpPr>
        <p:spPr>
          <a:xfrm>
            <a:off x="603401" y="1653181"/>
            <a:ext cx="8064896" cy="4801314"/>
          </a:xfrm>
          <a:prstGeom prst="rect">
            <a:avLst/>
          </a:prstGeom>
          <a:solidFill>
            <a:schemeClr val="accent4">
              <a:lumMod val="40000"/>
              <a:lumOff val="60000"/>
            </a:schemeClr>
          </a:solidFill>
        </p:spPr>
        <p:style>
          <a:lnRef idx="2">
            <a:schemeClr val="accent4"/>
          </a:lnRef>
          <a:fillRef idx="1">
            <a:schemeClr val="lt1"/>
          </a:fillRef>
          <a:effectRef idx="0">
            <a:schemeClr val="accent4"/>
          </a:effectRef>
          <a:fontRef idx="minor">
            <a:schemeClr val="dk1"/>
          </a:fontRef>
        </p:style>
        <p:txBody>
          <a:bodyPr wrap="square">
            <a:spAutoFit/>
          </a:bodyPr>
          <a:lstStyle/>
          <a:p>
            <a:r>
              <a:rPr lang="ru-RU" dirty="0"/>
              <a:t> </a:t>
            </a:r>
            <a:r>
              <a:rPr lang="ru-RU" dirty="0" smtClean="0"/>
              <a:t>    Имя </a:t>
            </a:r>
            <a:r>
              <a:rPr lang="ru-RU" dirty="0"/>
              <a:t>существительное занимает интересное место в лингвистической системе, потому что оно обозначает предмет, а почти любое высказывание содержит информацию о предмете или об объекте какого-либо действия. Поэтому в структуре предложения центром является часть речи.</a:t>
            </a:r>
          </a:p>
          <a:p>
            <a:r>
              <a:rPr lang="ru-RU" b="1" u="sng" dirty="0">
                <a:solidFill>
                  <a:srgbClr val="C00000"/>
                </a:solidFill>
              </a:rPr>
              <a:t>     </a:t>
            </a:r>
            <a:r>
              <a:rPr lang="ru-RU" b="1" u="sng" dirty="0" smtClean="0">
                <a:solidFill>
                  <a:srgbClr val="C00000"/>
                </a:solidFill>
              </a:rPr>
              <a:t>Категория </a:t>
            </a:r>
            <a:r>
              <a:rPr lang="ru-RU" b="1" u="sng" dirty="0">
                <a:solidFill>
                  <a:srgbClr val="C00000"/>
                </a:solidFill>
              </a:rPr>
              <a:t>падежа </a:t>
            </a:r>
            <a:r>
              <a:rPr lang="ru-RU" dirty="0"/>
              <a:t>– это грамматическая категория имени существительного, выражающая отношение обозначаемого им предмета к другим </a:t>
            </a:r>
            <a:r>
              <a:rPr lang="ru-RU" dirty="0" smtClean="0"/>
              <a:t>предметам</a:t>
            </a:r>
            <a:r>
              <a:rPr lang="ru-RU" dirty="0"/>
              <a:t>, действиям</a:t>
            </a:r>
            <a:r>
              <a:rPr lang="ru-RU" dirty="0" smtClean="0"/>
              <a:t>, признакам.</a:t>
            </a:r>
            <a:r>
              <a:rPr lang="ru-RU" dirty="0"/>
              <a:t> </a:t>
            </a:r>
            <a:endParaRPr lang="ru-RU" dirty="0" smtClean="0"/>
          </a:p>
          <a:p>
            <a:r>
              <a:rPr lang="ru-RU" dirty="0"/>
              <a:t> </a:t>
            </a:r>
            <a:r>
              <a:rPr lang="ru-RU" dirty="0" smtClean="0"/>
              <a:t>     Падеж </a:t>
            </a:r>
            <a:r>
              <a:rPr lang="ru-RU" dirty="0"/>
              <a:t>есть форма имени, выражающая его отношение к другим словам в составе предложения или словосочетания. </a:t>
            </a:r>
            <a:r>
              <a:rPr lang="ru-RU" dirty="0" smtClean="0"/>
              <a:t>           </a:t>
            </a:r>
          </a:p>
          <a:p>
            <a:r>
              <a:rPr lang="ru-RU" dirty="0"/>
              <a:t> </a:t>
            </a:r>
            <a:r>
              <a:rPr lang="ru-RU" dirty="0" smtClean="0"/>
              <a:t>    Например</a:t>
            </a:r>
            <a:r>
              <a:rPr lang="ru-RU" dirty="0"/>
              <a:t>: </a:t>
            </a:r>
            <a:r>
              <a:rPr lang="ru-RU" b="1" i="1" u="sng" dirty="0">
                <a:solidFill>
                  <a:srgbClr val="7030A0"/>
                </a:solidFill>
              </a:rPr>
              <a:t>отпереть дверь ключом, ключ от двери, связка ключей, обзавестись ключами </a:t>
            </a:r>
            <a:r>
              <a:rPr lang="ru-RU" dirty="0"/>
              <a:t>— четыре падежных формы от слова ключ выражают различные отношения его к словам отпереть, от двери, связка, обзавестись. Эти отношения могут быть весьма разнообразными, и потому форма каждого падежа может иметь несколько значений</a:t>
            </a:r>
            <a:br>
              <a:rPr lang="ru-RU" dirty="0"/>
            </a:br>
            <a:endParaRPr lang="ru-RU" dirty="0"/>
          </a:p>
        </p:txBody>
      </p:sp>
    </p:spTree>
    <p:extLst>
      <p:ext uri="{BB962C8B-B14F-4D97-AF65-F5344CB8AC3E}">
        <p14:creationId xmlns:p14="http://schemas.microsoft.com/office/powerpoint/2010/main" xmlns="" val="40358457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11760" y="476672"/>
            <a:ext cx="4572000" cy="923330"/>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r>
              <a:rPr lang="ru-RU" dirty="0"/>
              <a:t> </a:t>
            </a:r>
          </a:p>
          <a:p>
            <a:pPr algn="ctr"/>
            <a:r>
              <a:rPr lang="ru-RU" b="1" i="1" u="sng" dirty="0">
                <a:solidFill>
                  <a:srgbClr val="FF0000"/>
                </a:solidFill>
              </a:rPr>
              <a:t>2.2. СОПОСТАВИТЕЛЬНАЯ  ХАРАКТЕРИСТИКА</a:t>
            </a:r>
            <a:endParaRPr lang="ru-RU" i="1" u="sng" dirty="0">
              <a:solidFill>
                <a:srgbClr val="FF0000"/>
              </a:solidFill>
            </a:endParaRPr>
          </a:p>
        </p:txBody>
      </p:sp>
      <p:sp>
        <p:nvSpPr>
          <p:cNvPr id="3" name="Прямоугольник 2"/>
          <p:cNvSpPr/>
          <p:nvPr/>
        </p:nvSpPr>
        <p:spPr>
          <a:xfrm>
            <a:off x="451279" y="1556792"/>
            <a:ext cx="8064896" cy="230832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u-RU" dirty="0" smtClean="0">
                <a:solidFill>
                  <a:srgbClr val="7030A0"/>
                </a:solidFill>
              </a:rPr>
              <a:t>    </a:t>
            </a:r>
            <a:r>
              <a:rPr lang="ru-RU" dirty="0">
                <a:solidFill>
                  <a:srgbClr val="7030A0"/>
                </a:solidFill>
              </a:rPr>
              <a:t>Общепризнанным является наличие в русском языке шесть падежей. Однако ни одно слово, ни один разряд существительных не располагает всеми шестью различными падежными формами. Количество падежных форм имен существительных на уровне различных типов склонения колеблется от трех до пяти. Например, в единственном числе существительное школа имеет пять падежных </a:t>
            </a:r>
            <a:r>
              <a:rPr lang="ru-RU" dirty="0" smtClean="0">
                <a:solidFill>
                  <a:srgbClr val="7030A0"/>
                </a:solidFill>
              </a:rPr>
              <a:t>форм,</a:t>
            </a:r>
            <a:r>
              <a:rPr lang="ru-RU" dirty="0">
                <a:solidFill>
                  <a:srgbClr val="7030A0"/>
                </a:solidFill>
              </a:rPr>
              <a:t> армия- четыре, степь- всего три формы. </a:t>
            </a:r>
          </a:p>
        </p:txBody>
      </p:sp>
      <p:graphicFrame>
        <p:nvGraphicFramePr>
          <p:cNvPr id="7" name="Объект 6"/>
          <p:cNvGraphicFramePr>
            <a:graphicFrameLocks noGrp="1"/>
          </p:cNvGraphicFramePr>
          <p:nvPr>
            <p:ph sz="half" idx="1"/>
            <p:extLst>
              <p:ext uri="{D42A27DB-BD31-4B8C-83A1-F6EECF244321}">
                <p14:modId xmlns:p14="http://schemas.microsoft.com/office/powerpoint/2010/main" xmlns="" val="2641663190"/>
              </p:ext>
            </p:extLst>
          </p:nvPr>
        </p:nvGraphicFramePr>
        <p:xfrm>
          <a:off x="731178" y="4077072"/>
          <a:ext cx="7505097" cy="2983788"/>
        </p:xfrm>
        <a:graphic>
          <a:graphicData uri="http://schemas.openxmlformats.org/drawingml/2006/table">
            <a:tbl>
              <a:tblPr firstRow="1" bandRow="1">
                <a:tableStyleId>{5C22544A-7EE6-4342-B048-85BDC9FD1C3A}</a:tableStyleId>
              </a:tblPr>
              <a:tblGrid>
                <a:gridCol w="2464537"/>
                <a:gridCol w="2384001"/>
                <a:gridCol w="2656559"/>
              </a:tblGrid>
              <a:tr h="715536">
                <a:tc>
                  <a:txBody>
                    <a:bodyPr/>
                    <a:lstStyle/>
                    <a:p>
                      <a:r>
                        <a:rPr kumimoji="0" lang="ru-RU" sz="1800" b="1" kern="1200" dirty="0" err="1" smtClean="0">
                          <a:solidFill>
                            <a:schemeClr val="lt1"/>
                          </a:solidFill>
                          <a:effectLst/>
                          <a:latin typeface="+mn-lt"/>
                          <a:ea typeface="+mn-ea"/>
                          <a:cs typeface="+mn-cs"/>
                        </a:rPr>
                        <a:t>Им.п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школ</a:t>
                      </a:r>
                      <a:r>
                        <a:rPr kumimoji="0" lang="ru-RU" sz="1800" b="1" u="sng" kern="1200" dirty="0" err="1" smtClean="0">
                          <a:solidFill>
                            <a:srgbClr val="C00000"/>
                          </a:solidFill>
                          <a:effectLst/>
                          <a:latin typeface="+mn-lt"/>
                          <a:ea typeface="+mn-ea"/>
                          <a:cs typeface="+mn-cs"/>
                        </a:rPr>
                        <a:t>А</a:t>
                      </a:r>
                      <a:endParaRPr kumimoji="0" lang="ru-RU" sz="1800" b="1"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Р.п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школ</a:t>
                      </a:r>
                      <a:r>
                        <a:rPr kumimoji="0" lang="ru-RU" sz="1800" b="1" u="sng" kern="1200" dirty="0" err="1" smtClean="0">
                          <a:solidFill>
                            <a:srgbClr val="C00000"/>
                          </a:solidFill>
                          <a:effectLst/>
                          <a:latin typeface="+mn-lt"/>
                          <a:ea typeface="+mn-ea"/>
                          <a:cs typeface="+mn-cs"/>
                        </a:rPr>
                        <a:t>Ы</a:t>
                      </a:r>
                      <a:endParaRPr kumimoji="0" lang="ru-RU" sz="1800" b="1"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Д.п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школ</a:t>
                      </a:r>
                      <a:r>
                        <a:rPr kumimoji="0" lang="ru-RU" sz="1800" b="1" u="sng" kern="1200" dirty="0" err="1" smtClean="0">
                          <a:solidFill>
                            <a:srgbClr val="C00000"/>
                          </a:solidFill>
                          <a:effectLst/>
                          <a:latin typeface="+mn-lt"/>
                          <a:ea typeface="+mn-ea"/>
                          <a:cs typeface="+mn-cs"/>
                        </a:rPr>
                        <a:t>Е</a:t>
                      </a:r>
                      <a:endParaRPr kumimoji="0" lang="ru-RU" sz="1800" b="1"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В.п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школ</a:t>
                      </a:r>
                      <a:r>
                        <a:rPr kumimoji="0" lang="ru-RU" sz="1800" b="1" u="sng" kern="1200" dirty="0" err="1" smtClean="0">
                          <a:solidFill>
                            <a:srgbClr val="C00000"/>
                          </a:solidFill>
                          <a:effectLst/>
                          <a:latin typeface="+mn-lt"/>
                          <a:ea typeface="+mn-ea"/>
                          <a:cs typeface="+mn-cs"/>
                        </a:rPr>
                        <a:t>У</a:t>
                      </a:r>
                      <a:endParaRPr kumimoji="0" lang="ru-RU" sz="1800" b="1" kern="1200" dirty="0" smtClean="0">
                        <a:solidFill>
                          <a:srgbClr val="C00000"/>
                        </a:solidFill>
                        <a:effectLst/>
                        <a:latin typeface="+mn-lt"/>
                        <a:ea typeface="+mn-ea"/>
                        <a:cs typeface="+mn-cs"/>
                      </a:endParaRPr>
                    </a:p>
                    <a:p>
                      <a:r>
                        <a:rPr kumimoji="0" lang="ru-RU" sz="1800" b="1" kern="1200" dirty="0" smtClean="0">
                          <a:solidFill>
                            <a:schemeClr val="lt1"/>
                          </a:solidFill>
                          <a:effectLst/>
                          <a:latin typeface="+mn-lt"/>
                          <a:ea typeface="+mn-ea"/>
                          <a:cs typeface="+mn-cs"/>
                        </a:rPr>
                        <a:t>Т.п.    </a:t>
                      </a:r>
                      <a:r>
                        <a:rPr kumimoji="0" lang="ru-RU" sz="1800" b="1" kern="1200" dirty="0" err="1" smtClean="0">
                          <a:solidFill>
                            <a:schemeClr val="lt1"/>
                          </a:solidFill>
                          <a:effectLst/>
                          <a:latin typeface="+mn-lt"/>
                          <a:ea typeface="+mn-ea"/>
                          <a:cs typeface="+mn-cs"/>
                        </a:rPr>
                        <a:t>школ</a:t>
                      </a:r>
                      <a:r>
                        <a:rPr kumimoji="0" lang="ru-RU" sz="1800" b="1" u="sng" kern="1200" dirty="0" err="1" smtClean="0">
                          <a:solidFill>
                            <a:srgbClr val="C00000"/>
                          </a:solidFill>
                          <a:effectLst/>
                          <a:latin typeface="+mn-lt"/>
                          <a:ea typeface="+mn-ea"/>
                          <a:cs typeface="+mn-cs"/>
                        </a:rPr>
                        <a:t>ОЙ</a:t>
                      </a:r>
                      <a:endParaRPr kumimoji="0" lang="ru-RU" sz="1800" b="1"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П.п</a:t>
                      </a:r>
                      <a:r>
                        <a:rPr kumimoji="0" lang="ru-RU" sz="1800" b="1" kern="1200" dirty="0" smtClean="0">
                          <a:solidFill>
                            <a:schemeClr val="lt1"/>
                          </a:solidFill>
                          <a:effectLst/>
                          <a:latin typeface="+mn-lt"/>
                          <a:ea typeface="+mn-ea"/>
                          <a:cs typeface="+mn-cs"/>
                        </a:rPr>
                        <a:t>.    о </a:t>
                      </a:r>
                      <a:r>
                        <a:rPr kumimoji="0" lang="ru-RU" sz="1800" b="1" kern="1200" dirty="0" err="1" smtClean="0">
                          <a:solidFill>
                            <a:schemeClr val="lt1"/>
                          </a:solidFill>
                          <a:effectLst/>
                          <a:latin typeface="+mn-lt"/>
                          <a:ea typeface="+mn-ea"/>
                          <a:cs typeface="+mn-cs"/>
                        </a:rPr>
                        <a:t>школ</a:t>
                      </a:r>
                      <a:r>
                        <a:rPr kumimoji="0" lang="ru-RU" sz="1800" b="1" u="sng" kern="1200" dirty="0" err="1" smtClean="0">
                          <a:solidFill>
                            <a:srgbClr val="C00000"/>
                          </a:solidFill>
                          <a:effectLst/>
                          <a:latin typeface="+mn-lt"/>
                          <a:ea typeface="+mn-ea"/>
                          <a:cs typeface="+mn-cs"/>
                        </a:rPr>
                        <a:t>Е</a:t>
                      </a:r>
                      <a:endParaRPr kumimoji="0" lang="ru-RU" sz="1800" b="1" kern="1200" dirty="0" smtClean="0">
                        <a:solidFill>
                          <a:srgbClr val="C00000"/>
                        </a:solidFill>
                        <a:effectLst/>
                        <a:latin typeface="+mn-lt"/>
                        <a:ea typeface="+mn-ea"/>
                        <a:cs typeface="+mn-cs"/>
                      </a:endParaRPr>
                    </a:p>
                    <a:p>
                      <a:endParaRPr lang="ru-RU" dirty="0"/>
                    </a:p>
                  </a:txBody>
                  <a:tcPr/>
                </a:tc>
                <a:tc>
                  <a:txBody>
                    <a:bodyPr/>
                    <a:lstStyle/>
                    <a:p>
                      <a:r>
                        <a:rPr kumimoji="0" lang="ru-RU" sz="1800" b="1" kern="1200" dirty="0" err="1" smtClean="0">
                          <a:solidFill>
                            <a:schemeClr val="lt1"/>
                          </a:solidFill>
                          <a:effectLst/>
                          <a:latin typeface="+mn-lt"/>
                          <a:ea typeface="+mn-ea"/>
                          <a:cs typeface="+mn-cs"/>
                        </a:rPr>
                        <a:t>Им.п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арми</a:t>
                      </a:r>
                      <a:r>
                        <a:rPr kumimoji="0" lang="ru-RU" sz="1800" b="1" u="sng" kern="1200" dirty="0" err="1" smtClean="0">
                          <a:solidFill>
                            <a:srgbClr val="C00000"/>
                          </a:solidFill>
                          <a:effectLst/>
                          <a:latin typeface="+mn-lt"/>
                          <a:ea typeface="+mn-ea"/>
                          <a:cs typeface="+mn-cs"/>
                        </a:rPr>
                        <a:t>Я</a:t>
                      </a:r>
                      <a:endParaRPr kumimoji="0" lang="ru-RU" sz="1800" b="1" u="sng"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Р.п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арми</a:t>
                      </a:r>
                      <a:r>
                        <a:rPr kumimoji="0" lang="ru-RU" sz="1800" b="1" u="sng" kern="1200" dirty="0" err="1" smtClean="0">
                          <a:solidFill>
                            <a:srgbClr val="C00000"/>
                          </a:solidFill>
                          <a:effectLst/>
                          <a:latin typeface="+mn-lt"/>
                          <a:ea typeface="+mn-ea"/>
                          <a:cs typeface="+mn-cs"/>
                        </a:rPr>
                        <a:t>И</a:t>
                      </a:r>
                      <a:endParaRPr kumimoji="0" lang="ru-RU" sz="1800" b="1" u="sng"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Д.п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арми</a:t>
                      </a:r>
                      <a:r>
                        <a:rPr kumimoji="0" lang="ru-RU" sz="1800" b="1" u="sng" kern="1200" dirty="0" err="1" smtClean="0">
                          <a:solidFill>
                            <a:srgbClr val="C00000"/>
                          </a:solidFill>
                          <a:effectLst/>
                          <a:latin typeface="+mn-lt"/>
                          <a:ea typeface="+mn-ea"/>
                          <a:cs typeface="+mn-cs"/>
                        </a:rPr>
                        <a:t>И</a:t>
                      </a:r>
                      <a:endParaRPr kumimoji="0" lang="ru-RU" sz="1800" b="1" u="sng"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В.п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арми</a:t>
                      </a:r>
                      <a:r>
                        <a:rPr kumimoji="0" lang="ru-RU" sz="1800" b="1" u="sng" kern="1200" dirty="0" err="1" smtClean="0">
                          <a:solidFill>
                            <a:srgbClr val="C00000"/>
                          </a:solidFill>
                          <a:effectLst/>
                          <a:latin typeface="+mn-lt"/>
                          <a:ea typeface="+mn-ea"/>
                          <a:cs typeface="+mn-cs"/>
                        </a:rPr>
                        <a:t>Ю</a:t>
                      </a:r>
                      <a:endParaRPr kumimoji="0" lang="ru-RU" sz="1800" b="1" u="sng" kern="1200" dirty="0" smtClean="0">
                        <a:solidFill>
                          <a:srgbClr val="C00000"/>
                        </a:solidFill>
                        <a:effectLst/>
                        <a:latin typeface="+mn-lt"/>
                        <a:ea typeface="+mn-ea"/>
                        <a:cs typeface="+mn-cs"/>
                      </a:endParaRPr>
                    </a:p>
                    <a:p>
                      <a:r>
                        <a:rPr kumimoji="0" lang="ru-RU" sz="1800" b="1" kern="1200" dirty="0" smtClean="0">
                          <a:solidFill>
                            <a:schemeClr val="lt1"/>
                          </a:solidFill>
                          <a:effectLst/>
                          <a:latin typeface="+mn-lt"/>
                          <a:ea typeface="+mn-ea"/>
                          <a:cs typeface="+mn-cs"/>
                        </a:rPr>
                        <a:t>Т.п.    </a:t>
                      </a:r>
                      <a:r>
                        <a:rPr kumimoji="0" lang="ru-RU" sz="1800" b="1" kern="1200" dirty="0" err="1" smtClean="0">
                          <a:solidFill>
                            <a:schemeClr val="lt1"/>
                          </a:solidFill>
                          <a:effectLst/>
                          <a:latin typeface="+mn-lt"/>
                          <a:ea typeface="+mn-ea"/>
                          <a:cs typeface="+mn-cs"/>
                        </a:rPr>
                        <a:t>арми</a:t>
                      </a:r>
                      <a:r>
                        <a:rPr kumimoji="0" lang="ru-RU" sz="1800" b="1" u="sng" kern="1200" dirty="0" err="1" smtClean="0">
                          <a:solidFill>
                            <a:srgbClr val="C00000"/>
                          </a:solidFill>
                          <a:effectLst/>
                          <a:latin typeface="+mn-lt"/>
                          <a:ea typeface="+mn-ea"/>
                          <a:cs typeface="+mn-cs"/>
                        </a:rPr>
                        <a:t>ЕЙ</a:t>
                      </a:r>
                      <a:endParaRPr kumimoji="0" lang="ru-RU" sz="1800" b="1" u="sng"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П.п</a:t>
                      </a:r>
                      <a:r>
                        <a:rPr kumimoji="0" lang="ru-RU" sz="1800" b="1" kern="1200" dirty="0" smtClean="0">
                          <a:solidFill>
                            <a:schemeClr val="lt1"/>
                          </a:solidFill>
                          <a:effectLst/>
                          <a:latin typeface="+mn-lt"/>
                          <a:ea typeface="+mn-ea"/>
                          <a:cs typeface="+mn-cs"/>
                        </a:rPr>
                        <a:t>.   об</a:t>
                      </a:r>
                      <a:r>
                        <a:rPr kumimoji="0" lang="ru-RU" sz="1800" b="1" kern="1200" baseline="0" dirty="0" smtClean="0">
                          <a:solidFill>
                            <a:schemeClr val="lt1"/>
                          </a:solidFill>
                          <a:effectLst/>
                          <a:latin typeface="+mn-lt"/>
                          <a:ea typeface="+mn-ea"/>
                          <a:cs typeface="+mn-cs"/>
                        </a:rPr>
                        <a:t> </a:t>
                      </a:r>
                      <a:r>
                        <a:rPr kumimoji="0" lang="ru-RU" sz="1800" b="1" kern="1200" baseline="0" dirty="0" err="1" smtClean="0">
                          <a:solidFill>
                            <a:schemeClr val="lt1"/>
                          </a:solidFill>
                          <a:effectLst/>
                          <a:latin typeface="+mn-lt"/>
                          <a:ea typeface="+mn-ea"/>
                          <a:cs typeface="+mn-cs"/>
                        </a:rPr>
                        <a:t>арми</a:t>
                      </a:r>
                      <a:r>
                        <a:rPr kumimoji="0" lang="ru-RU" sz="1800" b="1" u="sng" kern="1200" baseline="0" dirty="0" err="1" smtClean="0">
                          <a:solidFill>
                            <a:srgbClr val="C00000"/>
                          </a:solidFill>
                          <a:effectLst/>
                          <a:latin typeface="+mn-lt"/>
                          <a:ea typeface="+mn-ea"/>
                          <a:cs typeface="+mn-cs"/>
                        </a:rPr>
                        <a:t>И</a:t>
                      </a:r>
                      <a:endParaRPr lang="ru-RU" u="sng" dirty="0">
                        <a:solidFill>
                          <a:srgbClr val="C00000"/>
                        </a:solidFill>
                      </a:endParaRPr>
                    </a:p>
                  </a:txBody>
                  <a:tcPr/>
                </a:tc>
                <a:tc>
                  <a:txBody>
                    <a:bodyPr/>
                    <a:lstStyle/>
                    <a:p>
                      <a:r>
                        <a:rPr kumimoji="0" lang="ru-RU" sz="1800" b="1" kern="1200" dirty="0" err="1" smtClean="0">
                          <a:solidFill>
                            <a:schemeClr val="lt1"/>
                          </a:solidFill>
                          <a:effectLst/>
                          <a:latin typeface="+mn-lt"/>
                          <a:ea typeface="+mn-ea"/>
                          <a:cs typeface="+mn-cs"/>
                        </a:rPr>
                        <a:t>Им.п</a:t>
                      </a:r>
                      <a:r>
                        <a:rPr kumimoji="0" lang="ru-RU" sz="1800" b="1" kern="1200" dirty="0" smtClean="0">
                          <a:solidFill>
                            <a:schemeClr val="lt1"/>
                          </a:solidFill>
                          <a:effectLst/>
                          <a:latin typeface="+mn-lt"/>
                          <a:ea typeface="+mn-ea"/>
                          <a:cs typeface="+mn-cs"/>
                        </a:rPr>
                        <a:t>.  степь</a:t>
                      </a:r>
                    </a:p>
                    <a:p>
                      <a:r>
                        <a:rPr kumimoji="0" lang="ru-RU" sz="1800" b="1" kern="1200" dirty="0" err="1" smtClean="0">
                          <a:solidFill>
                            <a:schemeClr val="lt1"/>
                          </a:solidFill>
                          <a:effectLst/>
                          <a:latin typeface="+mn-lt"/>
                          <a:ea typeface="+mn-ea"/>
                          <a:cs typeface="+mn-cs"/>
                        </a:rPr>
                        <a:t>Р.п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степ</a:t>
                      </a:r>
                      <a:r>
                        <a:rPr kumimoji="0" lang="ru-RU" sz="1800" b="1" u="sng" kern="1200" dirty="0" err="1" smtClean="0">
                          <a:solidFill>
                            <a:srgbClr val="C00000"/>
                          </a:solidFill>
                          <a:effectLst/>
                          <a:latin typeface="+mn-lt"/>
                          <a:ea typeface="+mn-ea"/>
                          <a:cs typeface="+mn-cs"/>
                        </a:rPr>
                        <a:t>И</a:t>
                      </a:r>
                      <a:endParaRPr kumimoji="0" lang="ru-RU" sz="1800" b="1" u="sng"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Д.п</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степ</a:t>
                      </a:r>
                      <a:r>
                        <a:rPr kumimoji="0" lang="ru-RU" sz="1800" b="1" u="sng" kern="1200" dirty="0" err="1" smtClean="0">
                          <a:solidFill>
                            <a:srgbClr val="C00000"/>
                          </a:solidFill>
                          <a:effectLst/>
                          <a:latin typeface="+mn-lt"/>
                          <a:ea typeface="+mn-ea"/>
                          <a:cs typeface="+mn-cs"/>
                        </a:rPr>
                        <a:t>И</a:t>
                      </a:r>
                      <a:endParaRPr kumimoji="0" lang="ru-RU" sz="1800" b="1" u="sng"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В.п</a:t>
                      </a:r>
                      <a:r>
                        <a:rPr kumimoji="0" lang="ru-RU" sz="1800" b="1" kern="1200" dirty="0" smtClean="0">
                          <a:solidFill>
                            <a:schemeClr val="lt1"/>
                          </a:solidFill>
                          <a:effectLst/>
                          <a:latin typeface="+mn-lt"/>
                          <a:ea typeface="+mn-ea"/>
                          <a:cs typeface="+mn-cs"/>
                        </a:rPr>
                        <a:t>.     степь</a:t>
                      </a:r>
                    </a:p>
                    <a:p>
                      <a:r>
                        <a:rPr kumimoji="0" lang="ru-RU" sz="1800" b="1" kern="1200" dirty="0" smtClean="0">
                          <a:solidFill>
                            <a:schemeClr val="lt1"/>
                          </a:solidFill>
                          <a:effectLst/>
                          <a:latin typeface="+mn-lt"/>
                          <a:ea typeface="+mn-ea"/>
                          <a:cs typeface="+mn-cs"/>
                        </a:rPr>
                        <a:t>Т.п.     </a:t>
                      </a:r>
                      <a:r>
                        <a:rPr kumimoji="0" lang="ru-RU" sz="1800" b="1" kern="1200" dirty="0" err="1" smtClean="0">
                          <a:solidFill>
                            <a:schemeClr val="lt1"/>
                          </a:solidFill>
                          <a:effectLst/>
                          <a:latin typeface="+mn-lt"/>
                          <a:ea typeface="+mn-ea"/>
                          <a:cs typeface="+mn-cs"/>
                        </a:rPr>
                        <a:t>степь</a:t>
                      </a:r>
                      <a:r>
                        <a:rPr kumimoji="0" lang="ru-RU" sz="1800" b="1" u="sng" kern="1200" dirty="0" err="1" smtClean="0">
                          <a:solidFill>
                            <a:srgbClr val="C00000"/>
                          </a:solidFill>
                          <a:effectLst/>
                          <a:latin typeface="+mn-lt"/>
                          <a:ea typeface="+mn-ea"/>
                          <a:cs typeface="+mn-cs"/>
                        </a:rPr>
                        <a:t>Ю</a:t>
                      </a:r>
                      <a:endParaRPr kumimoji="0" lang="ru-RU" sz="1800" b="1" u="sng" kern="1200" dirty="0" smtClean="0">
                        <a:solidFill>
                          <a:srgbClr val="C00000"/>
                        </a:solidFill>
                        <a:effectLst/>
                        <a:latin typeface="+mn-lt"/>
                        <a:ea typeface="+mn-ea"/>
                        <a:cs typeface="+mn-cs"/>
                      </a:endParaRPr>
                    </a:p>
                    <a:p>
                      <a:r>
                        <a:rPr kumimoji="0" lang="ru-RU" sz="1800" b="1" kern="1200" dirty="0" err="1" smtClean="0">
                          <a:solidFill>
                            <a:schemeClr val="lt1"/>
                          </a:solidFill>
                          <a:effectLst/>
                          <a:latin typeface="+mn-lt"/>
                          <a:ea typeface="+mn-ea"/>
                          <a:cs typeface="+mn-cs"/>
                        </a:rPr>
                        <a:t>П.п</a:t>
                      </a:r>
                      <a:r>
                        <a:rPr kumimoji="0" lang="ru-RU" sz="1800" b="1" kern="1200" dirty="0" smtClean="0">
                          <a:solidFill>
                            <a:schemeClr val="lt1"/>
                          </a:solidFill>
                          <a:effectLst/>
                          <a:latin typeface="+mn-lt"/>
                          <a:ea typeface="+mn-ea"/>
                          <a:cs typeface="+mn-cs"/>
                        </a:rPr>
                        <a:t>.</a:t>
                      </a:r>
                      <a:r>
                        <a:rPr kumimoji="0" lang="ru-RU" sz="1800" b="1" kern="1200" baseline="0" dirty="0" smtClean="0">
                          <a:solidFill>
                            <a:schemeClr val="lt1"/>
                          </a:solidFill>
                          <a:effectLst/>
                          <a:latin typeface="+mn-lt"/>
                          <a:ea typeface="+mn-ea"/>
                          <a:cs typeface="+mn-cs"/>
                        </a:rPr>
                        <a:t>    о </a:t>
                      </a:r>
                      <a:r>
                        <a:rPr kumimoji="0" lang="ru-RU" sz="1800" b="1" kern="1200" baseline="0" dirty="0" err="1" smtClean="0">
                          <a:solidFill>
                            <a:schemeClr val="lt1"/>
                          </a:solidFill>
                          <a:effectLst/>
                          <a:latin typeface="+mn-lt"/>
                          <a:ea typeface="+mn-ea"/>
                          <a:cs typeface="+mn-cs"/>
                        </a:rPr>
                        <a:t>степ</a:t>
                      </a:r>
                      <a:r>
                        <a:rPr kumimoji="0" lang="ru-RU" sz="1800" b="1" u="sng" kern="1200" baseline="0" dirty="0" err="1" smtClean="0">
                          <a:solidFill>
                            <a:srgbClr val="C00000"/>
                          </a:solidFill>
                          <a:effectLst/>
                          <a:latin typeface="+mn-lt"/>
                          <a:ea typeface="+mn-ea"/>
                          <a:cs typeface="+mn-cs"/>
                        </a:rPr>
                        <a:t>И</a:t>
                      </a:r>
                      <a:endParaRPr lang="ru-RU" b="1" u="sng" dirty="0">
                        <a:solidFill>
                          <a:srgbClr val="C00000"/>
                        </a:solidFill>
                      </a:endParaRPr>
                    </a:p>
                  </a:txBody>
                  <a:tcPr/>
                </a:tc>
              </a:tr>
              <a:tr h="972108">
                <a:tc>
                  <a:txBody>
                    <a:bodyPr/>
                    <a:lstStyle/>
                    <a:p>
                      <a:endParaRPr lang="ru-RU" dirty="0"/>
                    </a:p>
                  </a:txBody>
                  <a:tcPr/>
                </a:tc>
                <a:tc>
                  <a:txBody>
                    <a:bodyPr/>
                    <a:lstStyle/>
                    <a:p>
                      <a:endParaRPr lang="ru-RU" dirty="0"/>
                    </a:p>
                  </a:txBody>
                  <a:tcPr/>
                </a:tc>
                <a:tc>
                  <a:txBody>
                    <a:bodyPr/>
                    <a:lstStyle/>
                    <a:p>
                      <a:endParaRPr lang="ru-RU" dirty="0"/>
                    </a:p>
                  </a:txBody>
                  <a:tcPr/>
                </a:tc>
              </a:tr>
            </a:tbl>
          </a:graphicData>
        </a:graphic>
      </p:graphicFrame>
    </p:spTree>
    <p:extLst>
      <p:ext uri="{BB962C8B-B14F-4D97-AF65-F5344CB8AC3E}">
        <p14:creationId xmlns:p14="http://schemas.microsoft.com/office/powerpoint/2010/main" xmlns="" val="296158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836712"/>
            <a:ext cx="7776864" cy="535531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ru-RU" dirty="0" smtClean="0"/>
              <a:t>        </a:t>
            </a:r>
            <a:r>
              <a:rPr lang="ru-RU" dirty="0" smtClean="0">
                <a:solidFill>
                  <a:srgbClr val="7030A0"/>
                </a:solidFill>
              </a:rPr>
              <a:t>Русскому</a:t>
            </a:r>
            <a:r>
              <a:rPr lang="ru-RU" b="1" i="1" u="sng" dirty="0" smtClean="0">
                <a:solidFill>
                  <a:srgbClr val="7030A0"/>
                </a:solidFill>
              </a:rPr>
              <a:t> </a:t>
            </a:r>
            <a:r>
              <a:rPr lang="ru-RU" b="1" i="1" u="sng" dirty="0">
                <a:solidFill>
                  <a:srgbClr val="C00000"/>
                </a:solidFill>
              </a:rPr>
              <a:t>ИМЕНИТЕЛЬНОМУ</a:t>
            </a:r>
            <a:r>
              <a:rPr lang="ru-RU" dirty="0">
                <a:solidFill>
                  <a:srgbClr val="7030A0"/>
                </a:solidFill>
              </a:rPr>
              <a:t> падежу в аварском языке соответствует</a:t>
            </a:r>
            <a:r>
              <a:rPr lang="ru-RU" dirty="0">
                <a:solidFill>
                  <a:srgbClr val="C00000"/>
                </a:solidFill>
              </a:rPr>
              <a:t> </a:t>
            </a:r>
            <a:r>
              <a:rPr lang="ru-RU" b="1" i="1" u="sng" dirty="0">
                <a:solidFill>
                  <a:srgbClr val="C00000"/>
                </a:solidFill>
              </a:rPr>
              <a:t>АСЛИЯБ</a:t>
            </a:r>
            <a:r>
              <a:rPr lang="ru-RU" dirty="0">
                <a:solidFill>
                  <a:srgbClr val="C00000"/>
                </a:solidFill>
              </a:rPr>
              <a:t> </a:t>
            </a:r>
            <a:r>
              <a:rPr lang="ru-RU" dirty="0">
                <a:solidFill>
                  <a:srgbClr val="7030A0"/>
                </a:solidFill>
              </a:rPr>
              <a:t>падеж. Именительный падеж в сопоставляемых языках по своему значению и синтаксическим функциям отличается от всех остальных падежей. Он является исходной формой, выражающей независимое самостоятельное положение существительного. Существительное в именительном падеже является субъектом действия (в русском языке постоянно, а в аварском – не всегда).                      </a:t>
            </a:r>
          </a:p>
          <a:p>
            <a:r>
              <a:rPr lang="ru-RU" dirty="0">
                <a:solidFill>
                  <a:srgbClr val="7030A0"/>
                </a:solidFill>
              </a:rPr>
              <a:t>       </a:t>
            </a:r>
            <a:r>
              <a:rPr lang="ru-RU" dirty="0" smtClean="0">
                <a:solidFill>
                  <a:srgbClr val="7030A0"/>
                </a:solidFill>
              </a:rPr>
              <a:t>Именительный </a:t>
            </a:r>
            <a:r>
              <a:rPr lang="ru-RU" dirty="0">
                <a:solidFill>
                  <a:srgbClr val="7030A0"/>
                </a:solidFill>
              </a:rPr>
              <a:t>падеж в сопоставляемых языках представляет собой чистую основу без падежных аффиксов и указывает на отсутствие каких-либо отношений между словами. Поэтому в русском языке называют его прямым, падежом-основой или же  неоформленным. Все остальные называются косвенными падежами</a:t>
            </a:r>
            <a:r>
              <a:rPr lang="ru-RU" dirty="0" smtClean="0">
                <a:solidFill>
                  <a:srgbClr val="7030A0"/>
                </a:solidFill>
              </a:rPr>
              <a:t>. Форма </a:t>
            </a:r>
            <a:r>
              <a:rPr lang="ru-RU" dirty="0">
                <a:solidFill>
                  <a:srgbClr val="7030A0"/>
                </a:solidFill>
              </a:rPr>
              <a:t>именительного падежа – это основа всех других падежных форм. Правда, в аварском языке от именительного  падежа образуется форма активного падежа, которая в свою очередь служит для образования всех других падежных форм.</a:t>
            </a:r>
          </a:p>
        </p:txBody>
      </p:sp>
    </p:spTree>
    <p:extLst>
      <p:ext uri="{BB962C8B-B14F-4D97-AF65-F5344CB8AC3E}">
        <p14:creationId xmlns:p14="http://schemas.microsoft.com/office/powerpoint/2010/main" xmlns="" val="924871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552011" y="620687"/>
            <a:ext cx="7704856" cy="646331"/>
          </a:xfrm>
          <a:prstGeom prst="rect">
            <a:avLst/>
          </a:prstGeom>
        </p:spPr>
        <p:txBody>
          <a:bodyPr wrap="square">
            <a:spAutoFit/>
          </a:bodyPr>
          <a:lstStyle/>
          <a:p>
            <a:r>
              <a:rPr lang="ru-RU" b="1" i="1" u="sng" dirty="0" smtClean="0">
                <a:solidFill>
                  <a:srgbClr val="C00000"/>
                </a:solidFill>
              </a:rPr>
              <a:t>    ИМЕНИТЕЛЬНЫЙ</a:t>
            </a:r>
            <a:r>
              <a:rPr lang="ru-RU" b="1" u="sng" dirty="0" smtClean="0">
                <a:solidFill>
                  <a:srgbClr val="C00000"/>
                </a:solidFill>
              </a:rPr>
              <a:t> </a:t>
            </a:r>
            <a:r>
              <a:rPr lang="ru-RU" b="1" dirty="0">
                <a:solidFill>
                  <a:srgbClr val="7030A0"/>
                </a:solidFill>
              </a:rPr>
              <a:t>падеж как в русском, так и в аварском языке употребляется:</a:t>
            </a:r>
            <a:endParaRPr lang="ru-RU" dirty="0">
              <a:solidFill>
                <a:srgbClr val="7030A0"/>
              </a:solidFill>
            </a:endParaRPr>
          </a:p>
        </p:txBody>
      </p:sp>
      <p:sp>
        <p:nvSpPr>
          <p:cNvPr id="11" name="Прямоугольник 10"/>
          <p:cNvSpPr/>
          <p:nvPr/>
        </p:nvSpPr>
        <p:spPr>
          <a:xfrm>
            <a:off x="1115616" y="1339043"/>
            <a:ext cx="4168129" cy="369332"/>
          </a:xfrm>
          <a:prstGeom prst="rect">
            <a:avLst/>
          </a:prstGeom>
        </p:spPr>
        <p:txBody>
          <a:bodyPr wrap="none">
            <a:spAutoFit/>
          </a:bodyPr>
          <a:lstStyle/>
          <a:p>
            <a:pPr lvl="0"/>
            <a:r>
              <a:rPr lang="ru-RU" b="1" u="sng" dirty="0" smtClean="0">
                <a:solidFill>
                  <a:srgbClr val="7030A0"/>
                </a:solidFill>
              </a:rPr>
              <a:t>1) в  </a:t>
            </a:r>
            <a:r>
              <a:rPr lang="ru-RU" b="1" u="sng" dirty="0">
                <a:solidFill>
                  <a:srgbClr val="7030A0"/>
                </a:solidFill>
              </a:rPr>
              <a:t>качестве подлежащего</a:t>
            </a:r>
            <a:r>
              <a:rPr lang="ru-RU" b="1" dirty="0">
                <a:solidFill>
                  <a:srgbClr val="7030A0"/>
                </a:solidFill>
              </a:rPr>
              <a:t>: </a:t>
            </a:r>
          </a:p>
        </p:txBody>
      </p:sp>
      <p:graphicFrame>
        <p:nvGraphicFramePr>
          <p:cNvPr id="15" name="Объект 14"/>
          <p:cNvGraphicFramePr>
            <a:graphicFrameLocks noGrp="1"/>
          </p:cNvGraphicFramePr>
          <p:nvPr>
            <p:ph idx="1"/>
            <p:extLst>
              <p:ext uri="{D42A27DB-BD31-4B8C-83A1-F6EECF244321}">
                <p14:modId xmlns:p14="http://schemas.microsoft.com/office/powerpoint/2010/main" xmlns="" val="2033372018"/>
              </p:ext>
            </p:extLst>
          </p:nvPr>
        </p:nvGraphicFramePr>
        <p:xfrm>
          <a:off x="552010" y="1790443"/>
          <a:ext cx="7908422" cy="774461"/>
        </p:xfrm>
        <a:graphic>
          <a:graphicData uri="http://schemas.openxmlformats.org/drawingml/2006/table">
            <a:tbl>
              <a:tblPr firstRow="1" bandRow="1">
                <a:tableStyleId>{17292A2E-F333-43FB-9621-5CBBE7FDCDCB}</a:tableStyleId>
              </a:tblPr>
              <a:tblGrid>
                <a:gridCol w="3954211"/>
                <a:gridCol w="3954211"/>
              </a:tblGrid>
              <a:tr h="7744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2400" u="sng" kern="1200" dirty="0" smtClean="0">
                          <a:solidFill>
                            <a:srgbClr val="C00000"/>
                          </a:solidFill>
                          <a:effectLst/>
                        </a:rPr>
                        <a:t>Брат</a:t>
                      </a:r>
                      <a:r>
                        <a:rPr kumimoji="0" lang="ru-RU" sz="2400" kern="1200" dirty="0" smtClean="0">
                          <a:solidFill>
                            <a:srgbClr val="C00000"/>
                          </a:solidFill>
                          <a:effectLst/>
                        </a:rPr>
                        <a:t> </a:t>
                      </a:r>
                      <a:r>
                        <a:rPr kumimoji="0" lang="ru-RU" sz="1800" kern="1200" dirty="0" smtClean="0">
                          <a:effectLst/>
                        </a:rPr>
                        <a:t>придет домой</a:t>
                      </a:r>
                    </a:p>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ru-RU" sz="2800" b="1" u="none" kern="1200" dirty="0" err="1" smtClean="0">
                          <a:solidFill>
                            <a:srgbClr val="C00000"/>
                          </a:solidFill>
                          <a:effectLst/>
                        </a:rPr>
                        <a:t>Вац</a:t>
                      </a:r>
                      <a:r>
                        <a:rPr kumimoji="0" lang="ru-RU" sz="2000" b="1" u="none" kern="1200" baseline="0" dirty="0" smtClean="0">
                          <a:solidFill>
                            <a:schemeClr val="bg1"/>
                          </a:solidFill>
                          <a:effectLst/>
                        </a:rPr>
                        <a:t> </a:t>
                      </a:r>
                      <a:r>
                        <a:rPr kumimoji="0" lang="ru-RU" sz="2000" kern="1200" dirty="0" err="1" smtClean="0">
                          <a:effectLst/>
                        </a:rPr>
                        <a:t>вач!ина</a:t>
                      </a:r>
                      <a:r>
                        <a:rPr kumimoji="0" lang="ru-RU" sz="2000" kern="1200" dirty="0" smtClean="0">
                          <a:effectLst/>
                        </a:rPr>
                        <a:t> </a:t>
                      </a:r>
                      <a:r>
                        <a:rPr kumimoji="0" lang="ru-RU" sz="2000" kern="1200" dirty="0" err="1" smtClean="0">
                          <a:effectLst/>
                        </a:rPr>
                        <a:t>рокъове</a:t>
                      </a:r>
                      <a:r>
                        <a:rPr kumimoji="0" lang="ru-RU" sz="2000" kern="1200" dirty="0" smtClean="0">
                          <a:effectLst/>
                        </a:rPr>
                        <a:t>.	</a:t>
                      </a:r>
                      <a:endParaRPr lang="ru-RU"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6" name="Прямоугольник 15"/>
          <p:cNvSpPr/>
          <p:nvPr/>
        </p:nvSpPr>
        <p:spPr>
          <a:xfrm>
            <a:off x="1236086" y="2516862"/>
            <a:ext cx="7152337" cy="646331"/>
          </a:xfrm>
          <a:prstGeom prst="rect">
            <a:avLst/>
          </a:prstGeom>
        </p:spPr>
        <p:txBody>
          <a:bodyPr wrap="square">
            <a:spAutoFit/>
          </a:bodyPr>
          <a:lstStyle/>
          <a:p>
            <a:pPr lvl="0"/>
            <a:r>
              <a:rPr lang="ru-RU" b="1" u="sng" dirty="0" smtClean="0">
                <a:solidFill>
                  <a:srgbClr val="7030A0"/>
                </a:solidFill>
              </a:rPr>
              <a:t>2) прямого </a:t>
            </a:r>
            <a:r>
              <a:rPr lang="ru-RU" b="1" u="sng" dirty="0">
                <a:solidFill>
                  <a:srgbClr val="7030A0"/>
                </a:solidFill>
              </a:rPr>
              <a:t>дополнения , когда </a:t>
            </a:r>
            <a:r>
              <a:rPr lang="ru-RU" b="1" u="sng" dirty="0" smtClean="0">
                <a:solidFill>
                  <a:srgbClr val="7030A0"/>
                </a:solidFill>
              </a:rPr>
              <a:t>сказуемое выражено </a:t>
            </a:r>
            <a:r>
              <a:rPr lang="ru-RU" b="1" u="sng" dirty="0">
                <a:solidFill>
                  <a:srgbClr val="7030A0"/>
                </a:solidFill>
              </a:rPr>
              <a:t>переходным глаголом: </a:t>
            </a:r>
          </a:p>
        </p:txBody>
      </p:sp>
      <p:graphicFrame>
        <p:nvGraphicFramePr>
          <p:cNvPr id="19" name="Объект 14"/>
          <p:cNvGraphicFramePr>
            <a:graphicFrameLocks/>
          </p:cNvGraphicFramePr>
          <p:nvPr>
            <p:extLst>
              <p:ext uri="{D42A27DB-BD31-4B8C-83A1-F6EECF244321}">
                <p14:modId xmlns:p14="http://schemas.microsoft.com/office/powerpoint/2010/main" xmlns="" val="3045235448"/>
              </p:ext>
            </p:extLst>
          </p:nvPr>
        </p:nvGraphicFramePr>
        <p:xfrm>
          <a:off x="539553" y="3210228"/>
          <a:ext cx="7992888" cy="794836"/>
        </p:xfrm>
        <a:graphic>
          <a:graphicData uri="http://schemas.openxmlformats.org/drawingml/2006/table">
            <a:tbl>
              <a:tblPr firstRow="1" bandRow="1">
                <a:tableStyleId>{E269D01E-BC32-4049-B463-5C60D7B0CCD2}</a:tableStyleId>
              </a:tblPr>
              <a:tblGrid>
                <a:gridCol w="4006396"/>
                <a:gridCol w="3986492"/>
              </a:tblGrid>
              <a:tr h="794836">
                <a:tc>
                  <a:txBody>
                    <a:bodyPr/>
                    <a:lstStyle/>
                    <a:p>
                      <a:r>
                        <a:rPr lang="ru-RU" dirty="0" smtClean="0"/>
                        <a:t>Али</a:t>
                      </a:r>
                      <a:r>
                        <a:rPr lang="ru-RU" baseline="0" dirty="0" smtClean="0"/>
                        <a:t> написал </a:t>
                      </a:r>
                      <a:r>
                        <a:rPr lang="ru-RU" sz="2400" u="sng" baseline="0" dirty="0" smtClean="0">
                          <a:solidFill>
                            <a:srgbClr val="C00000"/>
                          </a:solidFill>
                        </a:rPr>
                        <a:t>письмо</a:t>
                      </a:r>
                      <a:endParaRPr lang="ru-RU" sz="2000" u="sng" dirty="0">
                        <a:solidFill>
                          <a:srgbClr val="C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0" lang="ru-RU" sz="1800" u="none" kern="1200" dirty="0" err="1" smtClean="0">
                          <a:effectLst/>
                        </a:rPr>
                        <a:t>Г!алица</a:t>
                      </a:r>
                      <a:r>
                        <a:rPr kumimoji="0" lang="ru-RU" sz="1800" u="none" kern="1200" baseline="0" dirty="0" smtClean="0">
                          <a:effectLst/>
                        </a:rPr>
                        <a:t> </a:t>
                      </a:r>
                      <a:r>
                        <a:rPr kumimoji="0" lang="ru-RU" sz="2400" u="sng" kern="1200" baseline="0" dirty="0" err="1" smtClean="0">
                          <a:solidFill>
                            <a:srgbClr val="C00000"/>
                          </a:solidFill>
                          <a:effectLst/>
                        </a:rPr>
                        <a:t>кагъат</a:t>
                      </a:r>
                      <a:r>
                        <a:rPr kumimoji="0" lang="ru-RU" sz="1800" u="none" kern="1200" baseline="0" dirty="0" smtClean="0">
                          <a:effectLst/>
                        </a:rPr>
                        <a:t> </a:t>
                      </a:r>
                      <a:r>
                        <a:rPr kumimoji="0" lang="ru-RU" sz="1800" u="none" kern="1200" baseline="0" dirty="0" err="1" smtClean="0">
                          <a:effectLst/>
                        </a:rPr>
                        <a:t>хъвана</a:t>
                      </a:r>
                      <a:endParaRPr lang="ru-RU" u="none"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20" name="Прямоугольник 19"/>
          <p:cNvSpPr/>
          <p:nvPr/>
        </p:nvSpPr>
        <p:spPr>
          <a:xfrm>
            <a:off x="1236086" y="4098678"/>
            <a:ext cx="4432564" cy="369332"/>
          </a:xfrm>
          <a:prstGeom prst="rect">
            <a:avLst/>
          </a:prstGeom>
        </p:spPr>
        <p:txBody>
          <a:bodyPr wrap="square">
            <a:spAutoFit/>
          </a:bodyPr>
          <a:lstStyle/>
          <a:p>
            <a:pPr lvl="0"/>
            <a:r>
              <a:rPr lang="ru-RU" b="1" u="sng" dirty="0" smtClean="0">
                <a:solidFill>
                  <a:srgbClr val="7030A0"/>
                </a:solidFill>
              </a:rPr>
              <a:t>3) в </a:t>
            </a:r>
            <a:r>
              <a:rPr lang="ru-RU" b="1" u="sng" dirty="0">
                <a:solidFill>
                  <a:srgbClr val="7030A0"/>
                </a:solidFill>
              </a:rPr>
              <a:t>качестве обращения:       </a:t>
            </a:r>
          </a:p>
        </p:txBody>
      </p:sp>
      <p:graphicFrame>
        <p:nvGraphicFramePr>
          <p:cNvPr id="21" name="Объект 14"/>
          <p:cNvGraphicFramePr>
            <a:graphicFrameLocks/>
          </p:cNvGraphicFramePr>
          <p:nvPr>
            <p:extLst>
              <p:ext uri="{D42A27DB-BD31-4B8C-83A1-F6EECF244321}">
                <p14:modId xmlns:p14="http://schemas.microsoft.com/office/powerpoint/2010/main" xmlns="" val="2286413217"/>
              </p:ext>
            </p:extLst>
          </p:nvPr>
        </p:nvGraphicFramePr>
        <p:xfrm>
          <a:off x="552011" y="4653136"/>
          <a:ext cx="7980430" cy="936104"/>
        </p:xfrm>
        <a:graphic>
          <a:graphicData uri="http://schemas.openxmlformats.org/drawingml/2006/table">
            <a:tbl>
              <a:tblPr firstRow="1" bandRow="1">
                <a:tableStyleId>{E269D01E-BC32-4049-B463-5C60D7B0CCD2}</a:tableStyleId>
              </a:tblPr>
              <a:tblGrid>
                <a:gridCol w="3990215"/>
                <a:gridCol w="3990215"/>
              </a:tblGrid>
              <a:tr h="9361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800" u="none" kern="1200" dirty="0" smtClean="0">
                          <a:effectLst/>
                        </a:rPr>
                        <a:t>Приветствую тебя, </a:t>
                      </a:r>
                      <a:r>
                        <a:rPr kumimoji="0" lang="ru-RU" sz="2400" u="sng" kern="1200" dirty="0" smtClean="0">
                          <a:solidFill>
                            <a:srgbClr val="C00000"/>
                          </a:solidFill>
                          <a:effectLst/>
                        </a:rPr>
                        <a:t>Кавказ</a:t>
                      </a:r>
                      <a:endParaRPr kumimoji="0" lang="ru-RU" sz="1800" b="1" u="sng" kern="1200" dirty="0" smtClean="0">
                        <a:solidFill>
                          <a:srgbClr val="C0000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ru-RU" sz="1800" u="none" kern="1200" dirty="0" smtClean="0">
                          <a:effectLst/>
                        </a:rPr>
                        <a:t>Салам, дуде </a:t>
                      </a:r>
                      <a:r>
                        <a:rPr kumimoji="0" lang="ru-RU" sz="2400" u="sng" kern="1200" dirty="0" smtClean="0">
                          <a:solidFill>
                            <a:srgbClr val="C00000"/>
                          </a:solidFill>
                          <a:effectLst/>
                        </a:rPr>
                        <a:t>Кавказ. </a:t>
                      </a:r>
                      <a:r>
                        <a:rPr kumimoji="0" lang="ru-RU" sz="1800" u="none" kern="1200" dirty="0" smtClean="0">
                          <a:effectLst/>
                        </a:rPr>
                        <a:t>	</a:t>
                      </a:r>
                      <a:endParaRPr lang="ru-RU"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406842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683568" y="692696"/>
            <a:ext cx="7704856" cy="252928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nSpc>
                <a:spcPct val="150000"/>
              </a:lnSpc>
            </a:pPr>
            <a:r>
              <a:rPr lang="ru-RU" dirty="0"/>
              <a:t> </a:t>
            </a:r>
            <a:r>
              <a:rPr lang="ru-RU" dirty="0" smtClean="0"/>
              <a:t>       </a:t>
            </a:r>
            <a:r>
              <a:rPr lang="ru-RU" dirty="0" smtClean="0">
                <a:solidFill>
                  <a:srgbClr val="7030A0"/>
                </a:solidFill>
              </a:rPr>
              <a:t>Вслед </a:t>
            </a:r>
            <a:r>
              <a:rPr lang="ru-RU" dirty="0">
                <a:solidFill>
                  <a:srgbClr val="7030A0"/>
                </a:solidFill>
              </a:rPr>
              <a:t>за именительным падежом в парадигме склонения аварского языка идет </a:t>
            </a:r>
            <a:r>
              <a:rPr lang="ru-RU" b="1" i="1" u="sng" dirty="0" smtClean="0">
                <a:solidFill>
                  <a:srgbClr val="C00000"/>
                </a:solidFill>
              </a:rPr>
              <a:t>АКТИВНЫЙ</a:t>
            </a:r>
            <a:r>
              <a:rPr lang="ru-RU" dirty="0" smtClean="0">
                <a:solidFill>
                  <a:srgbClr val="7030A0"/>
                </a:solidFill>
              </a:rPr>
              <a:t> </a:t>
            </a:r>
            <a:r>
              <a:rPr lang="ru-RU" dirty="0">
                <a:solidFill>
                  <a:srgbClr val="7030A0"/>
                </a:solidFill>
              </a:rPr>
              <a:t>или </a:t>
            </a:r>
            <a:r>
              <a:rPr lang="ru-RU" b="1" i="1" u="sng" dirty="0">
                <a:solidFill>
                  <a:srgbClr val="C00000"/>
                </a:solidFill>
              </a:rPr>
              <a:t>ЭРГАТИВНЫЙ</a:t>
            </a:r>
            <a:r>
              <a:rPr lang="ru-RU" dirty="0">
                <a:solidFill>
                  <a:srgbClr val="7030A0"/>
                </a:solidFill>
              </a:rPr>
              <a:t> падеж. Эргатив служит исходной формой для образования всех остальных косвенных падежей. Сам он образован прибавлением к форме именительного падежа аффиксов </a:t>
            </a:r>
            <a:r>
              <a:rPr lang="ru-RU" b="1" i="1" u="sng" dirty="0">
                <a:solidFill>
                  <a:srgbClr val="7030A0"/>
                </a:solidFill>
              </a:rPr>
              <a:t> </a:t>
            </a:r>
            <a:endParaRPr lang="ru-RU" b="1" i="1" u="sng" dirty="0" smtClean="0">
              <a:solidFill>
                <a:srgbClr val="7030A0"/>
              </a:solidFill>
            </a:endParaRPr>
          </a:p>
          <a:p>
            <a:pPr>
              <a:lnSpc>
                <a:spcPct val="150000"/>
              </a:lnSpc>
            </a:pPr>
            <a:r>
              <a:rPr lang="ru-RU" b="1" i="1" u="sng" dirty="0" smtClean="0">
                <a:solidFill>
                  <a:srgbClr val="C00000"/>
                </a:solidFill>
              </a:rPr>
              <a:t>- </a:t>
            </a:r>
            <a:r>
              <a:rPr lang="ru-RU" b="1" i="1" u="sng" dirty="0">
                <a:solidFill>
                  <a:srgbClr val="C00000"/>
                </a:solidFill>
              </a:rPr>
              <a:t>с, -</a:t>
            </a:r>
            <a:r>
              <a:rPr lang="ru-RU" b="1" i="1" u="sng" dirty="0" err="1">
                <a:solidFill>
                  <a:srgbClr val="C00000"/>
                </a:solidFill>
              </a:rPr>
              <a:t>лъ</a:t>
            </a:r>
            <a:r>
              <a:rPr lang="ru-RU" b="1" i="1" u="sng" dirty="0">
                <a:solidFill>
                  <a:srgbClr val="C00000"/>
                </a:solidFill>
              </a:rPr>
              <a:t>, -</a:t>
            </a:r>
            <a:r>
              <a:rPr lang="ru-RU" b="1" i="1" u="sng" dirty="0" err="1">
                <a:solidFill>
                  <a:srgbClr val="C00000"/>
                </a:solidFill>
              </a:rPr>
              <a:t>ца</a:t>
            </a:r>
            <a:r>
              <a:rPr lang="ru-RU" b="1" i="1" u="sng" dirty="0">
                <a:solidFill>
                  <a:srgbClr val="C00000"/>
                </a:solidFill>
              </a:rPr>
              <a:t>, -з_. </a:t>
            </a:r>
            <a:r>
              <a:rPr lang="ru-RU" dirty="0">
                <a:solidFill>
                  <a:srgbClr val="7030A0"/>
                </a:solidFill>
              </a:rPr>
              <a:t>Например, </a:t>
            </a:r>
          </a:p>
        </p:txBody>
      </p:sp>
      <p:graphicFrame>
        <p:nvGraphicFramePr>
          <p:cNvPr id="10" name="Объект 9"/>
          <p:cNvGraphicFramePr>
            <a:graphicFrameLocks noGrp="1"/>
          </p:cNvGraphicFramePr>
          <p:nvPr>
            <p:ph sz="half" idx="1"/>
            <p:extLst>
              <p:ext uri="{D42A27DB-BD31-4B8C-83A1-F6EECF244321}">
                <p14:modId xmlns:p14="http://schemas.microsoft.com/office/powerpoint/2010/main" xmlns="" val="3602763607"/>
              </p:ext>
            </p:extLst>
          </p:nvPr>
        </p:nvGraphicFramePr>
        <p:xfrm>
          <a:off x="683568" y="3573016"/>
          <a:ext cx="7848872" cy="457200"/>
        </p:xfrm>
        <a:graphic>
          <a:graphicData uri="http://schemas.openxmlformats.org/drawingml/2006/table">
            <a:tbl>
              <a:tblPr firstRow="1" bandRow="1">
                <a:tableStyleId>{5C22544A-7EE6-4342-B048-85BDC9FD1C3A}</a:tableStyleId>
              </a:tblPr>
              <a:tblGrid>
                <a:gridCol w="3924436"/>
                <a:gridCol w="3924436"/>
              </a:tblGrid>
              <a:tr h="370840">
                <a:tc>
                  <a:txBody>
                    <a:bodyPr/>
                    <a:lstStyle/>
                    <a:p>
                      <a:r>
                        <a:rPr kumimoji="0" lang="ru-RU" sz="2400" b="1" i="1" u="sng" kern="1200" dirty="0" smtClean="0">
                          <a:solidFill>
                            <a:srgbClr val="C00000"/>
                          </a:solidFill>
                          <a:effectLst/>
                          <a:latin typeface="+mn-lt"/>
                          <a:ea typeface="+mn-ea"/>
                          <a:cs typeface="+mn-cs"/>
                        </a:rPr>
                        <a:t>     Отец </a:t>
                      </a:r>
                      <a:r>
                        <a:rPr kumimoji="0" lang="ru-RU" sz="1800" b="1" i="1" kern="1200" dirty="0" smtClean="0">
                          <a:solidFill>
                            <a:schemeClr val="lt1"/>
                          </a:solidFill>
                          <a:effectLst/>
                          <a:latin typeface="+mn-lt"/>
                          <a:ea typeface="+mn-ea"/>
                          <a:cs typeface="+mn-cs"/>
                        </a:rPr>
                        <a:t>рубил дрова.</a:t>
                      </a:r>
                      <a:endParaRPr lang="ru-RU" dirty="0"/>
                    </a:p>
                  </a:txBody>
                  <a:tcPr/>
                </a:tc>
                <a:tc>
                  <a:txBody>
                    <a:bodyPr/>
                    <a:lstStyle/>
                    <a:p>
                      <a:r>
                        <a:rPr kumimoji="0" lang="ru-RU" sz="2400" b="1" i="1" u="sng" kern="1200" dirty="0" smtClean="0">
                          <a:solidFill>
                            <a:srgbClr val="C00000"/>
                          </a:solidFill>
                          <a:effectLst/>
                          <a:latin typeface="+mn-lt"/>
                          <a:ea typeface="+mn-ea"/>
                          <a:cs typeface="+mn-cs"/>
                        </a:rPr>
                        <a:t>   </a:t>
                      </a:r>
                      <a:r>
                        <a:rPr kumimoji="0" lang="ru-RU" sz="2400" b="1" i="1" u="sng" kern="1200" dirty="0" err="1" smtClean="0">
                          <a:solidFill>
                            <a:srgbClr val="C00000"/>
                          </a:solidFill>
                          <a:effectLst/>
                          <a:latin typeface="+mn-lt"/>
                          <a:ea typeface="+mn-ea"/>
                          <a:cs typeface="+mn-cs"/>
                        </a:rPr>
                        <a:t>Инсуца</a:t>
                      </a:r>
                      <a:r>
                        <a:rPr kumimoji="0" lang="ru-RU" sz="2400" b="1" i="1" u="sng" kern="1200" dirty="0" smtClean="0">
                          <a:solidFill>
                            <a:srgbClr val="C00000"/>
                          </a:solidFill>
                          <a:effectLst/>
                          <a:latin typeface="+mn-lt"/>
                          <a:ea typeface="+mn-ea"/>
                          <a:cs typeface="+mn-cs"/>
                        </a:rPr>
                        <a:t> </a:t>
                      </a:r>
                      <a:r>
                        <a:rPr kumimoji="0" lang="ru-RU" sz="1800" b="1" kern="1200" dirty="0" err="1" smtClean="0">
                          <a:solidFill>
                            <a:schemeClr val="lt1"/>
                          </a:solidFill>
                          <a:effectLst/>
                          <a:latin typeface="+mn-lt"/>
                          <a:ea typeface="+mn-ea"/>
                          <a:cs typeface="+mn-cs"/>
                        </a:rPr>
                        <a:t>ц!ул</a:t>
                      </a:r>
                      <a:r>
                        <a:rPr kumimoji="0" lang="ru-RU" sz="1800" b="1" kern="1200" dirty="0" smtClean="0">
                          <a:solidFill>
                            <a:schemeClr val="lt1"/>
                          </a:solidFill>
                          <a:effectLst/>
                          <a:latin typeface="+mn-lt"/>
                          <a:ea typeface="+mn-ea"/>
                          <a:cs typeface="+mn-cs"/>
                        </a:rPr>
                        <a:t> </a:t>
                      </a:r>
                      <a:r>
                        <a:rPr kumimoji="0" lang="ru-RU" sz="1800" b="1" kern="1200" dirty="0" err="1" smtClean="0">
                          <a:solidFill>
                            <a:schemeClr val="lt1"/>
                          </a:solidFill>
                          <a:effectLst/>
                          <a:latin typeface="+mn-lt"/>
                          <a:ea typeface="+mn-ea"/>
                          <a:cs typeface="+mn-cs"/>
                        </a:rPr>
                        <a:t>бич!ана</a:t>
                      </a:r>
                      <a:r>
                        <a:rPr kumimoji="0" lang="ru-RU" sz="1800" b="1" kern="1200" dirty="0" smtClean="0">
                          <a:solidFill>
                            <a:schemeClr val="lt1"/>
                          </a:solidFill>
                          <a:effectLst/>
                          <a:latin typeface="+mn-lt"/>
                          <a:ea typeface="+mn-ea"/>
                          <a:cs typeface="+mn-cs"/>
                        </a:rPr>
                        <a:t>.</a:t>
                      </a:r>
                      <a:endParaRPr lang="ru-RU" dirty="0"/>
                    </a:p>
                  </a:txBody>
                  <a:tcPr/>
                </a:tc>
              </a:tr>
            </a:tbl>
          </a:graphicData>
        </a:graphic>
      </p:graphicFrame>
      <p:sp>
        <p:nvSpPr>
          <p:cNvPr id="11" name="Прямоугольник 10"/>
          <p:cNvSpPr/>
          <p:nvPr/>
        </p:nvSpPr>
        <p:spPr>
          <a:xfrm>
            <a:off x="683568" y="4365104"/>
            <a:ext cx="7704855" cy="1477328"/>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ru-RU" b="1" i="1" dirty="0"/>
              <a:t> </a:t>
            </a:r>
            <a:r>
              <a:rPr lang="ru-RU" b="1" i="1" dirty="0" smtClean="0"/>
              <a:t>     </a:t>
            </a:r>
            <a:r>
              <a:rPr lang="ru-RU" dirty="0" smtClean="0">
                <a:solidFill>
                  <a:srgbClr val="7030A0"/>
                </a:solidFill>
              </a:rPr>
              <a:t>В </a:t>
            </a:r>
            <a:r>
              <a:rPr lang="ru-RU" dirty="0">
                <a:solidFill>
                  <a:srgbClr val="7030A0"/>
                </a:solidFill>
              </a:rPr>
              <a:t>данном предложении субъектом действия является существительное-    </a:t>
            </a:r>
            <a:r>
              <a:rPr lang="ru-RU" b="1" i="1" u="sng" dirty="0">
                <a:solidFill>
                  <a:srgbClr val="002060"/>
                </a:solidFill>
              </a:rPr>
              <a:t>отец,</a:t>
            </a:r>
            <a:r>
              <a:rPr lang="ru-RU" dirty="0">
                <a:solidFill>
                  <a:srgbClr val="002060"/>
                </a:solidFill>
              </a:rPr>
              <a:t> </a:t>
            </a:r>
            <a:r>
              <a:rPr lang="ru-RU" dirty="0">
                <a:solidFill>
                  <a:srgbClr val="7030A0"/>
                </a:solidFill>
              </a:rPr>
              <a:t>а объектом- </a:t>
            </a:r>
            <a:r>
              <a:rPr lang="ru-RU" b="1" i="1" u="sng" dirty="0">
                <a:solidFill>
                  <a:srgbClr val="002060"/>
                </a:solidFill>
              </a:rPr>
              <a:t>дрова.  </a:t>
            </a:r>
            <a:endParaRPr lang="ru-RU" dirty="0">
              <a:solidFill>
                <a:srgbClr val="002060"/>
              </a:solidFill>
            </a:endParaRPr>
          </a:p>
          <a:p>
            <a:pPr algn="just"/>
            <a:r>
              <a:rPr lang="ru-RU" b="1" i="1" dirty="0">
                <a:solidFill>
                  <a:srgbClr val="7030A0"/>
                </a:solidFill>
              </a:rPr>
              <a:t>     </a:t>
            </a:r>
            <a:r>
              <a:rPr lang="ru-RU" dirty="0" smtClean="0">
                <a:solidFill>
                  <a:srgbClr val="7030A0"/>
                </a:solidFill>
              </a:rPr>
              <a:t> </a:t>
            </a:r>
            <a:r>
              <a:rPr lang="ru-RU" dirty="0">
                <a:solidFill>
                  <a:srgbClr val="7030A0"/>
                </a:solidFill>
              </a:rPr>
              <a:t>Однако субъект действия (подлежащее) оформлен эргативным падежом, а объект (прямое дополнение) -  именительным падежом.</a:t>
            </a:r>
          </a:p>
        </p:txBody>
      </p:sp>
    </p:spTree>
    <p:extLst>
      <p:ext uri="{BB962C8B-B14F-4D97-AF65-F5344CB8AC3E}">
        <p14:creationId xmlns:p14="http://schemas.microsoft.com/office/powerpoint/2010/main" xmlns="" val="276802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620688"/>
            <a:ext cx="7992888" cy="34163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nSpc>
                <a:spcPct val="150000"/>
              </a:lnSpc>
            </a:pPr>
            <a:r>
              <a:rPr lang="ru-RU" b="1" i="1" u="sng" dirty="0" smtClean="0">
                <a:solidFill>
                  <a:srgbClr val="C00000"/>
                </a:solidFill>
              </a:rPr>
              <a:t>        РОДИТЕЛЬНОМУ     </a:t>
            </a:r>
            <a:r>
              <a:rPr lang="ru-RU" dirty="0">
                <a:solidFill>
                  <a:srgbClr val="7030A0"/>
                </a:solidFill>
              </a:rPr>
              <a:t>падежу русского языка в аварском языке соответствует </a:t>
            </a:r>
            <a:r>
              <a:rPr lang="ru-RU" b="1" i="1" u="sng" dirty="0">
                <a:solidFill>
                  <a:srgbClr val="C00000"/>
                </a:solidFill>
              </a:rPr>
              <a:t>ХАСЛЪУЛ</a:t>
            </a:r>
            <a:r>
              <a:rPr lang="ru-RU" dirty="0">
                <a:solidFill>
                  <a:srgbClr val="7030A0"/>
                </a:solidFill>
              </a:rPr>
              <a:t> падеж. В русском языке родительный падеж единственного числа образуется путем прибавления аффиксов  – а (-я), - и (-ы) к основе именительного падежа (</a:t>
            </a:r>
            <a:r>
              <a:rPr lang="ru-RU" dirty="0" smtClean="0">
                <a:solidFill>
                  <a:srgbClr val="7030A0"/>
                </a:solidFill>
              </a:rPr>
              <a:t>роман</a:t>
            </a:r>
            <a:r>
              <a:rPr lang="en-US" dirty="0" smtClean="0">
                <a:solidFill>
                  <a:srgbClr val="FF0000"/>
                </a:solidFill>
              </a:rPr>
              <a:t>A</a:t>
            </a:r>
            <a:r>
              <a:rPr lang="ru-RU" dirty="0" smtClean="0">
                <a:solidFill>
                  <a:srgbClr val="7030A0"/>
                </a:solidFill>
              </a:rPr>
              <a:t>, </a:t>
            </a:r>
            <a:r>
              <a:rPr lang="ru-RU" dirty="0" err="1" smtClean="0">
                <a:solidFill>
                  <a:srgbClr val="7030A0"/>
                </a:solidFill>
              </a:rPr>
              <a:t>решени</a:t>
            </a:r>
            <a:r>
              <a:rPr lang="ru-RU" dirty="0" err="1" smtClean="0">
                <a:solidFill>
                  <a:srgbClr val="FF0000"/>
                </a:solidFill>
              </a:rPr>
              <a:t>Я</a:t>
            </a:r>
            <a:r>
              <a:rPr lang="ru-RU" dirty="0" smtClean="0">
                <a:solidFill>
                  <a:srgbClr val="7030A0"/>
                </a:solidFill>
              </a:rPr>
              <a:t>, </a:t>
            </a:r>
            <a:r>
              <a:rPr lang="ru-RU" dirty="0" err="1" smtClean="0">
                <a:solidFill>
                  <a:srgbClr val="7030A0"/>
                </a:solidFill>
              </a:rPr>
              <a:t>поко</a:t>
            </a:r>
            <a:r>
              <a:rPr lang="ru-RU" dirty="0" err="1" smtClean="0">
                <a:solidFill>
                  <a:srgbClr val="FF0000"/>
                </a:solidFill>
              </a:rPr>
              <a:t>Я</a:t>
            </a:r>
            <a:r>
              <a:rPr lang="ru-RU" dirty="0" smtClean="0">
                <a:solidFill>
                  <a:srgbClr val="7030A0"/>
                </a:solidFill>
              </a:rPr>
              <a:t>, </a:t>
            </a:r>
            <a:r>
              <a:rPr lang="ru-RU" dirty="0" err="1" smtClean="0">
                <a:solidFill>
                  <a:srgbClr val="7030A0"/>
                </a:solidFill>
              </a:rPr>
              <a:t>печ</a:t>
            </a:r>
            <a:r>
              <a:rPr lang="ru-RU" dirty="0" err="1" smtClean="0">
                <a:solidFill>
                  <a:srgbClr val="FF0000"/>
                </a:solidFill>
              </a:rPr>
              <a:t>И</a:t>
            </a:r>
            <a:r>
              <a:rPr lang="ru-RU" dirty="0" smtClean="0">
                <a:solidFill>
                  <a:srgbClr val="7030A0"/>
                </a:solidFill>
              </a:rPr>
              <a:t>, </a:t>
            </a:r>
            <a:r>
              <a:rPr lang="ru-RU" dirty="0" err="1" smtClean="0">
                <a:solidFill>
                  <a:srgbClr val="7030A0"/>
                </a:solidFill>
              </a:rPr>
              <a:t>арми</a:t>
            </a:r>
            <a:r>
              <a:rPr lang="ru-RU" dirty="0" err="1" smtClean="0">
                <a:solidFill>
                  <a:srgbClr val="FF0000"/>
                </a:solidFill>
              </a:rPr>
              <a:t>И</a:t>
            </a:r>
            <a:r>
              <a:rPr lang="ru-RU" dirty="0" smtClean="0">
                <a:solidFill>
                  <a:srgbClr val="7030A0"/>
                </a:solidFill>
              </a:rPr>
              <a:t>, </a:t>
            </a:r>
            <a:r>
              <a:rPr lang="ru-RU" dirty="0" err="1" smtClean="0">
                <a:solidFill>
                  <a:srgbClr val="7030A0"/>
                </a:solidFill>
              </a:rPr>
              <a:t>стен</a:t>
            </a:r>
            <a:r>
              <a:rPr lang="ru-RU" dirty="0" err="1" smtClean="0">
                <a:solidFill>
                  <a:srgbClr val="FF0000"/>
                </a:solidFill>
              </a:rPr>
              <a:t>Ы</a:t>
            </a:r>
            <a:r>
              <a:rPr lang="ru-RU" dirty="0" smtClean="0">
                <a:solidFill>
                  <a:srgbClr val="7030A0"/>
                </a:solidFill>
              </a:rPr>
              <a:t>, </a:t>
            </a:r>
            <a:r>
              <a:rPr lang="ru-RU" dirty="0" err="1" smtClean="0">
                <a:solidFill>
                  <a:srgbClr val="7030A0"/>
                </a:solidFill>
              </a:rPr>
              <a:t>горошин</a:t>
            </a:r>
            <a:r>
              <a:rPr lang="ru-RU" dirty="0" err="1" smtClean="0">
                <a:solidFill>
                  <a:srgbClr val="FF0000"/>
                </a:solidFill>
              </a:rPr>
              <a:t>Ы</a:t>
            </a:r>
            <a:r>
              <a:rPr lang="ru-RU" dirty="0" smtClean="0">
                <a:solidFill>
                  <a:srgbClr val="7030A0"/>
                </a:solidFill>
              </a:rPr>
              <a:t> </a:t>
            </a:r>
            <a:r>
              <a:rPr lang="ru-RU" dirty="0">
                <a:solidFill>
                  <a:srgbClr val="7030A0"/>
                </a:solidFill>
              </a:rPr>
              <a:t>и т. д.)</a:t>
            </a:r>
          </a:p>
          <a:p>
            <a:pPr>
              <a:lnSpc>
                <a:spcPct val="150000"/>
              </a:lnSpc>
            </a:pPr>
            <a:r>
              <a:rPr lang="ru-RU" dirty="0">
                <a:solidFill>
                  <a:srgbClr val="7030A0"/>
                </a:solidFill>
              </a:rPr>
              <a:t>         </a:t>
            </a:r>
            <a:r>
              <a:rPr lang="ru-RU" dirty="0" smtClean="0">
                <a:solidFill>
                  <a:srgbClr val="7030A0"/>
                </a:solidFill>
              </a:rPr>
              <a:t>В </a:t>
            </a:r>
            <a:r>
              <a:rPr lang="ru-RU" dirty="0">
                <a:solidFill>
                  <a:srgbClr val="7030A0"/>
                </a:solidFill>
              </a:rPr>
              <a:t>аварском языке он образуется путем прибавления к форме эргативного падежа аффиксов: </a:t>
            </a:r>
            <a:r>
              <a:rPr lang="ru-RU" b="1" dirty="0">
                <a:solidFill>
                  <a:srgbClr val="C00000"/>
                </a:solidFill>
              </a:rPr>
              <a:t>- </a:t>
            </a:r>
            <a:r>
              <a:rPr lang="ru-RU" b="1" dirty="0" err="1">
                <a:solidFill>
                  <a:srgbClr val="C00000"/>
                </a:solidFill>
              </a:rPr>
              <a:t>ул</a:t>
            </a:r>
            <a:r>
              <a:rPr lang="ru-RU" b="1" dirty="0">
                <a:solidFill>
                  <a:srgbClr val="C00000"/>
                </a:solidFill>
              </a:rPr>
              <a:t>,-л:</a:t>
            </a:r>
            <a:r>
              <a:rPr lang="ru-RU" dirty="0">
                <a:solidFill>
                  <a:srgbClr val="C00000"/>
                </a:solidFill>
              </a:rPr>
              <a:t>  </a:t>
            </a:r>
          </a:p>
        </p:txBody>
      </p:sp>
      <p:graphicFrame>
        <p:nvGraphicFramePr>
          <p:cNvPr id="8" name="Объект 7"/>
          <p:cNvGraphicFramePr>
            <a:graphicFrameLocks noGrp="1"/>
          </p:cNvGraphicFramePr>
          <p:nvPr>
            <p:ph idx="1"/>
            <p:extLst>
              <p:ext uri="{D42A27DB-BD31-4B8C-83A1-F6EECF244321}">
                <p14:modId xmlns:p14="http://schemas.microsoft.com/office/powerpoint/2010/main" xmlns="" val="771206413"/>
              </p:ext>
            </p:extLst>
          </p:nvPr>
        </p:nvGraphicFramePr>
        <p:xfrm>
          <a:off x="408211" y="4221088"/>
          <a:ext cx="8399586" cy="1296144"/>
        </p:xfrm>
        <a:graphic>
          <a:graphicData uri="http://schemas.openxmlformats.org/drawingml/2006/table">
            <a:tbl>
              <a:tblPr firstRow="1" bandRow="1">
                <a:tableStyleId>{5C22544A-7EE6-4342-B048-85BDC9FD1C3A}</a:tableStyleId>
              </a:tblPr>
              <a:tblGrid>
                <a:gridCol w="4199793"/>
                <a:gridCol w="4199793"/>
              </a:tblGrid>
              <a:tr h="1296144">
                <a:tc>
                  <a:txBody>
                    <a:bodyPr/>
                    <a:lstStyle/>
                    <a:p>
                      <a:r>
                        <a:rPr kumimoji="0" lang="ru-RU" sz="1800" b="1" i="1" kern="1200" dirty="0" smtClean="0">
                          <a:solidFill>
                            <a:schemeClr val="lt1"/>
                          </a:solidFill>
                          <a:effectLst/>
                          <a:latin typeface="+mn-lt"/>
                          <a:ea typeface="+mn-ea"/>
                          <a:cs typeface="+mn-cs"/>
                        </a:rPr>
                        <a:t>Подарок </a:t>
                      </a:r>
                      <a:r>
                        <a:rPr kumimoji="0" lang="ru-RU" sz="1800" b="1" i="1" kern="1200" dirty="0" err="1" smtClean="0">
                          <a:solidFill>
                            <a:schemeClr val="lt1"/>
                          </a:solidFill>
                          <a:effectLst/>
                          <a:latin typeface="+mn-lt"/>
                          <a:ea typeface="+mn-ea"/>
                          <a:cs typeface="+mn-cs"/>
                        </a:rPr>
                        <a:t>бабушк</a:t>
                      </a:r>
                      <a:r>
                        <a:rPr kumimoji="0" lang="ru-RU" sz="1800" b="1" i="1" kern="1200" dirty="0" err="1" smtClean="0">
                          <a:solidFill>
                            <a:srgbClr val="C00000"/>
                          </a:solidFill>
                          <a:effectLst/>
                          <a:latin typeface="+mn-lt"/>
                          <a:ea typeface="+mn-ea"/>
                          <a:cs typeface="+mn-cs"/>
                        </a:rPr>
                        <a:t>И</a:t>
                      </a:r>
                      <a:r>
                        <a:rPr kumimoji="0" lang="ru-RU" sz="1800" b="1" i="1" kern="1200" dirty="0" smtClean="0">
                          <a:solidFill>
                            <a:srgbClr val="C00000"/>
                          </a:solidFill>
                          <a:effectLst/>
                          <a:latin typeface="+mn-lt"/>
                          <a:ea typeface="+mn-ea"/>
                          <a:cs typeface="+mn-cs"/>
                        </a:rPr>
                        <a:t> </a:t>
                      </a:r>
                      <a:r>
                        <a:rPr kumimoji="0" lang="ru-RU" sz="1800" b="1" i="1" kern="1200" dirty="0" smtClean="0">
                          <a:solidFill>
                            <a:schemeClr val="lt1"/>
                          </a:solidFill>
                          <a:effectLst/>
                          <a:latin typeface="+mn-lt"/>
                          <a:ea typeface="+mn-ea"/>
                          <a:cs typeface="+mn-cs"/>
                        </a:rPr>
                        <a:t>поставили на стол</a:t>
                      </a:r>
                      <a:endParaRPr lang="ru-RU"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ru-RU" sz="1800" b="1" i="1" kern="1200" dirty="0" err="1" smtClean="0">
                          <a:solidFill>
                            <a:schemeClr val="lt1"/>
                          </a:solidFill>
                          <a:effectLst/>
                          <a:latin typeface="+mn-lt"/>
                          <a:ea typeface="+mn-ea"/>
                          <a:cs typeface="+mn-cs"/>
                        </a:rPr>
                        <a:t>К!удияй</a:t>
                      </a:r>
                      <a:r>
                        <a:rPr kumimoji="0" lang="ru-RU" sz="1800" b="1" i="1" kern="1200" dirty="0" smtClean="0">
                          <a:solidFill>
                            <a:schemeClr val="lt1"/>
                          </a:solidFill>
                          <a:effectLst/>
                          <a:latin typeface="+mn-lt"/>
                          <a:ea typeface="+mn-ea"/>
                          <a:cs typeface="+mn-cs"/>
                        </a:rPr>
                        <a:t> </a:t>
                      </a:r>
                      <a:r>
                        <a:rPr kumimoji="0" lang="ru-RU" sz="1800" b="1" i="1" kern="1200" dirty="0" err="1" smtClean="0">
                          <a:solidFill>
                            <a:schemeClr val="lt1"/>
                          </a:solidFill>
                          <a:effectLst/>
                          <a:latin typeface="+mn-lt"/>
                          <a:ea typeface="+mn-ea"/>
                          <a:cs typeface="+mn-cs"/>
                        </a:rPr>
                        <a:t>эбелалъ</a:t>
                      </a:r>
                      <a:r>
                        <a:rPr kumimoji="0" lang="ru-RU" sz="1800" b="1" i="1" kern="1200" dirty="0" err="1" smtClean="0">
                          <a:solidFill>
                            <a:srgbClr val="C00000"/>
                          </a:solidFill>
                          <a:effectLst/>
                          <a:latin typeface="+mn-lt"/>
                          <a:ea typeface="+mn-ea"/>
                          <a:cs typeface="+mn-cs"/>
                        </a:rPr>
                        <a:t>УЛ</a:t>
                      </a:r>
                      <a:r>
                        <a:rPr kumimoji="0" lang="ru-RU" sz="1800" b="1" i="1" kern="1200" dirty="0" smtClean="0">
                          <a:solidFill>
                            <a:schemeClr val="lt1"/>
                          </a:solidFill>
                          <a:effectLst/>
                          <a:latin typeface="+mn-lt"/>
                          <a:ea typeface="+mn-ea"/>
                          <a:cs typeface="+mn-cs"/>
                        </a:rPr>
                        <a:t>  </a:t>
                      </a:r>
                      <a:r>
                        <a:rPr kumimoji="0" lang="ru-RU" sz="1800" b="1" i="1" kern="1200" dirty="0" err="1" smtClean="0">
                          <a:solidFill>
                            <a:schemeClr val="lt1"/>
                          </a:solidFill>
                          <a:effectLst/>
                          <a:latin typeface="+mn-lt"/>
                          <a:ea typeface="+mn-ea"/>
                          <a:cs typeface="+mn-cs"/>
                        </a:rPr>
                        <a:t>сайгъат</a:t>
                      </a:r>
                      <a:r>
                        <a:rPr kumimoji="0" lang="ru-RU" sz="1800" b="1" i="1" kern="1200" dirty="0" smtClean="0">
                          <a:solidFill>
                            <a:schemeClr val="lt1"/>
                          </a:solidFill>
                          <a:effectLst/>
                          <a:latin typeface="+mn-lt"/>
                          <a:ea typeface="+mn-ea"/>
                          <a:cs typeface="+mn-cs"/>
                        </a:rPr>
                        <a:t> </a:t>
                      </a:r>
                      <a:r>
                        <a:rPr kumimoji="0" lang="ru-RU" sz="1800" b="1" i="1" kern="1200" dirty="0" err="1" smtClean="0">
                          <a:solidFill>
                            <a:schemeClr val="lt1"/>
                          </a:solidFill>
                          <a:effectLst/>
                          <a:latin typeface="+mn-lt"/>
                          <a:ea typeface="+mn-ea"/>
                          <a:cs typeface="+mn-cs"/>
                        </a:rPr>
                        <a:t>столалда</a:t>
                      </a:r>
                      <a:r>
                        <a:rPr kumimoji="0" lang="ru-RU" sz="1800" b="1" i="1" kern="1200" dirty="0" smtClean="0">
                          <a:solidFill>
                            <a:schemeClr val="lt1"/>
                          </a:solidFill>
                          <a:effectLst/>
                          <a:latin typeface="+mn-lt"/>
                          <a:ea typeface="+mn-ea"/>
                          <a:cs typeface="+mn-cs"/>
                        </a:rPr>
                        <a:t> </a:t>
                      </a:r>
                      <a:r>
                        <a:rPr kumimoji="0" lang="ru-RU" sz="1800" b="1" i="1" kern="1200" dirty="0" err="1" smtClean="0">
                          <a:solidFill>
                            <a:schemeClr val="lt1"/>
                          </a:solidFill>
                          <a:effectLst/>
                          <a:latin typeface="+mn-lt"/>
                          <a:ea typeface="+mn-ea"/>
                          <a:cs typeface="+mn-cs"/>
                        </a:rPr>
                        <a:t>т!ад</a:t>
                      </a:r>
                      <a:r>
                        <a:rPr kumimoji="0" lang="ru-RU" sz="1800" b="1" i="1" kern="1200" dirty="0" smtClean="0">
                          <a:solidFill>
                            <a:schemeClr val="lt1"/>
                          </a:solidFill>
                          <a:effectLst/>
                          <a:latin typeface="+mn-lt"/>
                          <a:ea typeface="+mn-ea"/>
                          <a:cs typeface="+mn-cs"/>
                        </a:rPr>
                        <a:t> </a:t>
                      </a:r>
                      <a:r>
                        <a:rPr kumimoji="0" lang="ru-RU" sz="1800" b="1" i="1" kern="1200" dirty="0" err="1" smtClean="0">
                          <a:solidFill>
                            <a:schemeClr val="lt1"/>
                          </a:solidFill>
                          <a:effectLst/>
                          <a:latin typeface="+mn-lt"/>
                          <a:ea typeface="+mn-ea"/>
                          <a:cs typeface="+mn-cs"/>
                        </a:rPr>
                        <a:t>лъуна</a:t>
                      </a:r>
                      <a:r>
                        <a:rPr kumimoji="0" lang="ru-RU" sz="1800" b="1" i="1" kern="1200" dirty="0" smtClean="0">
                          <a:solidFill>
                            <a:schemeClr val="lt1"/>
                          </a:solidFill>
                          <a:effectLst/>
                          <a:latin typeface="+mn-lt"/>
                          <a:ea typeface="+mn-ea"/>
                          <a:cs typeface="+mn-cs"/>
                        </a:rPr>
                        <a:t>.</a:t>
                      </a:r>
                      <a:endParaRPr lang="ru-RU"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5250449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692696"/>
            <a:ext cx="8280920" cy="4801314"/>
          </a:xfrm>
          <a:prstGeom prst="rect">
            <a:avLst/>
          </a:prstGeom>
        </p:spPr>
        <p:txBody>
          <a:bodyPr wrap="square">
            <a:spAutoFit/>
          </a:bodyPr>
          <a:lstStyle/>
          <a:p>
            <a:pPr>
              <a:lnSpc>
                <a:spcPct val="150000"/>
              </a:lnSpc>
            </a:pPr>
            <a:r>
              <a:rPr lang="ru-RU" dirty="0">
                <a:solidFill>
                  <a:srgbClr val="7030A0"/>
                </a:solidFill>
              </a:rPr>
              <a:t> </a:t>
            </a:r>
            <a:r>
              <a:rPr lang="ru-RU" dirty="0" smtClean="0">
                <a:solidFill>
                  <a:srgbClr val="7030A0"/>
                </a:solidFill>
              </a:rPr>
              <a:t>     В </a:t>
            </a:r>
            <a:r>
              <a:rPr lang="ru-RU" dirty="0">
                <a:solidFill>
                  <a:srgbClr val="7030A0"/>
                </a:solidFill>
              </a:rPr>
              <a:t>русском языке родительный  </a:t>
            </a:r>
            <a:r>
              <a:rPr lang="ru-RU" dirty="0" err="1">
                <a:solidFill>
                  <a:srgbClr val="7030A0"/>
                </a:solidFill>
              </a:rPr>
              <a:t>приглагольный</a:t>
            </a:r>
            <a:r>
              <a:rPr lang="ru-RU" dirty="0">
                <a:solidFill>
                  <a:srgbClr val="7030A0"/>
                </a:solidFill>
              </a:rPr>
              <a:t> падеж чаще всего имеет следующие значения:</a:t>
            </a:r>
          </a:p>
          <a:p>
            <a:pPr>
              <a:lnSpc>
                <a:spcPct val="150000"/>
              </a:lnSpc>
            </a:pPr>
            <a:r>
              <a:rPr lang="ru-RU" dirty="0">
                <a:solidFill>
                  <a:srgbClr val="7030A0"/>
                </a:solidFill>
              </a:rPr>
              <a:t>а) называет прямой объект, на который действие глагола распространяется лишь отчасти: </a:t>
            </a:r>
            <a:r>
              <a:rPr lang="ru-RU" b="1" i="1" dirty="0">
                <a:solidFill>
                  <a:srgbClr val="C00000"/>
                </a:solidFill>
              </a:rPr>
              <a:t>принес </a:t>
            </a:r>
            <a:r>
              <a:rPr lang="ru-RU" b="1" i="1" dirty="0" smtClean="0">
                <a:solidFill>
                  <a:srgbClr val="C00000"/>
                </a:solidFill>
              </a:rPr>
              <a:t>сахара, </a:t>
            </a:r>
            <a:r>
              <a:rPr lang="ru-RU" b="1" i="1" dirty="0">
                <a:solidFill>
                  <a:srgbClr val="C00000"/>
                </a:solidFill>
              </a:rPr>
              <a:t>купил хлеба.</a:t>
            </a:r>
            <a:endParaRPr lang="ru-RU" b="1" dirty="0">
              <a:solidFill>
                <a:srgbClr val="C00000"/>
              </a:solidFill>
            </a:endParaRPr>
          </a:p>
          <a:p>
            <a:pPr>
              <a:lnSpc>
                <a:spcPct val="150000"/>
              </a:lnSpc>
            </a:pPr>
            <a:r>
              <a:rPr lang="ru-RU" dirty="0">
                <a:solidFill>
                  <a:srgbClr val="7030A0"/>
                </a:solidFill>
              </a:rPr>
              <a:t>б) называет объект действия, объект желания, достижения: </a:t>
            </a:r>
            <a:r>
              <a:rPr lang="ru-RU" b="1" i="1" dirty="0">
                <a:solidFill>
                  <a:srgbClr val="C00000"/>
                </a:solidFill>
              </a:rPr>
              <a:t>добиваться справедливости.                                                                                                                                                      </a:t>
            </a:r>
          </a:p>
          <a:p>
            <a:pPr>
              <a:lnSpc>
                <a:spcPct val="150000"/>
              </a:lnSpc>
            </a:pPr>
            <a:r>
              <a:rPr lang="ru-RU" i="1" dirty="0">
                <a:solidFill>
                  <a:srgbClr val="7030A0"/>
                </a:solidFill>
              </a:rPr>
              <a:t>             </a:t>
            </a:r>
            <a:r>
              <a:rPr lang="ru-RU" dirty="0">
                <a:solidFill>
                  <a:srgbClr val="7030A0"/>
                </a:solidFill>
              </a:rPr>
              <a:t>В аварском языке этому значению соответствует форма именительного падежа</a:t>
            </a:r>
            <a:r>
              <a:rPr lang="ru-RU" dirty="0" smtClean="0">
                <a:solidFill>
                  <a:srgbClr val="7030A0"/>
                </a:solidFill>
              </a:rPr>
              <a:t>:</a:t>
            </a:r>
          </a:p>
          <a:p>
            <a:pPr>
              <a:lnSpc>
                <a:spcPct val="150000"/>
              </a:lnSpc>
            </a:pPr>
            <a:r>
              <a:rPr lang="ru-RU" dirty="0" smtClean="0">
                <a:solidFill>
                  <a:srgbClr val="7030A0"/>
                </a:solidFill>
              </a:rPr>
              <a:t> </a:t>
            </a:r>
          </a:p>
          <a:p>
            <a:pPr>
              <a:lnSpc>
                <a:spcPct val="150000"/>
              </a:lnSpc>
            </a:pPr>
            <a:endParaRPr lang="ru-RU" dirty="0" smtClean="0">
              <a:solidFill>
                <a:srgbClr val="7030A0"/>
              </a:solidFill>
            </a:endParaRPr>
          </a:p>
          <a:p>
            <a:endParaRPr lang="ru-RU" dirty="0"/>
          </a:p>
          <a:p>
            <a:r>
              <a:rPr lang="ru-RU" b="1" i="1" dirty="0"/>
              <a:t> </a:t>
            </a:r>
            <a:endParaRPr lang="ru-RU" dirty="0"/>
          </a:p>
        </p:txBody>
      </p:sp>
      <p:graphicFrame>
        <p:nvGraphicFramePr>
          <p:cNvPr id="8" name="Объект 7"/>
          <p:cNvGraphicFramePr>
            <a:graphicFrameLocks noGrp="1"/>
          </p:cNvGraphicFramePr>
          <p:nvPr>
            <p:ph sz="half" idx="1"/>
            <p:extLst>
              <p:ext uri="{D42A27DB-BD31-4B8C-83A1-F6EECF244321}">
                <p14:modId xmlns:p14="http://schemas.microsoft.com/office/powerpoint/2010/main" xmlns="" val="3258966484"/>
              </p:ext>
            </p:extLst>
          </p:nvPr>
        </p:nvGraphicFramePr>
        <p:xfrm>
          <a:off x="683568" y="4005064"/>
          <a:ext cx="7776864" cy="1073448"/>
        </p:xfrm>
        <a:graphic>
          <a:graphicData uri="http://schemas.openxmlformats.org/drawingml/2006/table">
            <a:tbl>
              <a:tblPr firstRow="1" bandRow="1">
                <a:tableStyleId>{5C22544A-7EE6-4342-B048-85BDC9FD1C3A}</a:tableStyleId>
              </a:tblPr>
              <a:tblGrid>
                <a:gridCol w="3888432"/>
                <a:gridCol w="3888432"/>
              </a:tblGrid>
              <a:tr h="1073448">
                <a:tc>
                  <a:txBody>
                    <a:bodyPr/>
                    <a:lstStyle/>
                    <a:p>
                      <a:r>
                        <a:rPr lang="ru-RU" sz="2000" b="1" i="1" u="none" dirty="0" smtClean="0"/>
                        <a:t>Достичь </a:t>
                      </a:r>
                      <a:r>
                        <a:rPr lang="ru-RU" sz="2000" b="1" i="1" u="none" dirty="0" smtClean="0">
                          <a:solidFill>
                            <a:srgbClr val="C00000"/>
                          </a:solidFill>
                        </a:rPr>
                        <a:t>успеха </a:t>
                      </a:r>
                      <a:endParaRPr lang="ru-RU" sz="2000" u="none"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i="1" u="none" dirty="0" err="1" smtClean="0">
                          <a:solidFill>
                            <a:srgbClr val="C00000"/>
                          </a:solidFill>
                        </a:rPr>
                        <a:t>Бергьенлъи</a:t>
                      </a:r>
                      <a:r>
                        <a:rPr lang="ru-RU" sz="2000" b="1" i="1" u="none" dirty="0" smtClean="0"/>
                        <a:t> </a:t>
                      </a:r>
                      <a:r>
                        <a:rPr lang="ru-RU" sz="2000" b="1" i="1" u="none" dirty="0" err="1" smtClean="0"/>
                        <a:t>щвезе</a:t>
                      </a:r>
                      <a:r>
                        <a:rPr lang="ru-RU" sz="2000" b="1" i="1" u="none" dirty="0" smtClean="0"/>
                        <a:t>.</a:t>
                      </a:r>
                      <a:endParaRPr lang="ru-RU" sz="2000" u="none" dirty="0" smtClean="0"/>
                    </a:p>
                    <a:p>
                      <a:endParaRPr lang="ru-RU" sz="2000" u="none" dirty="0"/>
                    </a:p>
                  </a:txBody>
                  <a:tcPr/>
                </a:tc>
              </a:tr>
            </a:tbl>
          </a:graphicData>
        </a:graphic>
      </p:graphicFrame>
    </p:spTree>
    <p:extLst>
      <p:ext uri="{BB962C8B-B14F-4D97-AF65-F5344CB8AC3E}">
        <p14:creationId xmlns:p14="http://schemas.microsoft.com/office/powerpoint/2010/main" xmlns="" val="15932736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233</TotalTime>
  <Words>2001</Words>
  <Application>Microsoft Office PowerPoint</Application>
  <PresentationFormat>Экран (4:3)</PresentationFormat>
  <Paragraphs>180</Paragraphs>
  <Slides>22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Аспект</vt:lpstr>
      <vt:lpstr>МИНИСТЕРСТВО ОБРАЗОВАНИЯ И  НАУКИ РЕСПУБЛИКИ ДАГЕСТАН ЦОДОУ ЗОЖ ГКОУ РД «Дарада-Мурадинский лицей  Гергебильского района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111</dc:creator>
  <cp:lastModifiedBy>Admin</cp:lastModifiedBy>
  <cp:revision>22</cp:revision>
  <cp:lastPrinted>2019-10-29T03:11:55Z</cp:lastPrinted>
  <dcterms:created xsi:type="dcterms:W3CDTF">2019-10-29T00:09:10Z</dcterms:created>
  <dcterms:modified xsi:type="dcterms:W3CDTF">2008-12-31T21:53:04Z</dcterms:modified>
</cp:coreProperties>
</file>