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84" r:id="rId13"/>
    <p:sldId id="267" r:id="rId14"/>
    <p:sldId id="268" r:id="rId15"/>
    <p:sldId id="269" r:id="rId16"/>
    <p:sldId id="278" r:id="rId17"/>
    <p:sldId id="270" r:id="rId18"/>
    <p:sldId id="285" r:id="rId19"/>
    <p:sldId id="271" r:id="rId20"/>
    <p:sldId id="282" r:id="rId21"/>
    <p:sldId id="283" r:id="rId22"/>
    <p:sldId id="272" r:id="rId23"/>
    <p:sldId id="273" r:id="rId24"/>
    <p:sldId id="274" r:id="rId25"/>
    <p:sldId id="280" r:id="rId26"/>
    <p:sldId id="276" r:id="rId27"/>
    <p:sldId id="275" r:id="rId28"/>
    <p:sldId id="277" r:id="rId29"/>
    <p:sldId id="279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-54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03624-4B22-4723-8CC9-3206F31CF5CB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39415-E294-47A6-A3D3-0E623F6239B9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03624-4B22-4723-8CC9-3206F31CF5CB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39415-E294-47A6-A3D3-0E623F6239B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03624-4B22-4723-8CC9-3206F31CF5CB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39415-E294-47A6-A3D3-0E623F6239B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03624-4B22-4723-8CC9-3206F31CF5CB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39415-E294-47A6-A3D3-0E623F6239B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03624-4B22-4723-8CC9-3206F31CF5CB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39415-E294-47A6-A3D3-0E623F6239B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03624-4B22-4723-8CC9-3206F31CF5CB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39415-E294-47A6-A3D3-0E623F6239B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03624-4B22-4723-8CC9-3206F31CF5CB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39415-E294-47A6-A3D3-0E623F6239B9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03624-4B22-4723-8CC9-3206F31CF5CB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39415-E294-47A6-A3D3-0E623F6239B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03624-4B22-4723-8CC9-3206F31CF5CB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39415-E294-47A6-A3D3-0E623F6239B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03624-4B22-4723-8CC9-3206F31CF5CB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39415-E294-47A6-A3D3-0E623F6239B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03624-4B22-4723-8CC9-3206F31CF5CB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39415-E294-47A6-A3D3-0E623F6239B9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E403624-4B22-4723-8CC9-3206F31CF5CB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F139415-E294-47A6-A3D3-0E623F6239B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892" y="372159"/>
            <a:ext cx="10515600" cy="6485841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Ват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3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аналъе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3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оло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рух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кьурав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Имам </a:t>
            </a:r>
            <a:r>
              <a:rPr lang="ru-RU" sz="54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Шамил</a:t>
            </a:r>
            <a:r>
              <a:rPr lang="ru-RU" sz="54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54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7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Дарада-Мурада</a:t>
            </a:r>
            <a:r>
              <a:rPr lang="ru-RU" sz="27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лицеялъул</a:t>
            </a:r>
            <a:r>
              <a:rPr lang="ru-RU" sz="27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авар </a:t>
            </a:r>
            <a:r>
              <a:rPr lang="ru-RU" sz="27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мац</a:t>
            </a:r>
            <a:r>
              <a:rPr lang="en-US" sz="27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7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алъул</a:t>
            </a:r>
            <a:r>
              <a:rPr lang="ru-RU" sz="27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</a:t>
            </a:r>
            <a:r>
              <a:rPr lang="ru-RU" sz="27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адабияталъул</a:t>
            </a:r>
            <a:r>
              <a:rPr lang="ru-RU" sz="27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муг</a:t>
            </a:r>
            <a:r>
              <a:rPr lang="en-US" sz="27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7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алим</a:t>
            </a:r>
            <a:r>
              <a:rPr lang="ru-RU" sz="27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Махова</a:t>
            </a:r>
            <a:r>
              <a:rPr lang="ru-RU" sz="27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И.А.</a:t>
            </a:r>
            <a:r>
              <a:rPr lang="ru-RU" sz="18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5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8" t="35111" r="1802" b="17333"/>
          <a:stretch/>
        </p:blipFill>
        <p:spPr>
          <a:xfrm>
            <a:off x="5565532" y="750228"/>
            <a:ext cx="5663424" cy="49739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5440446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64480" y="400318"/>
            <a:ext cx="6096000" cy="510909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1834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соналъ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Шамиль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вищула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имамлъун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амма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гьес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инкар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гьабула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имамлъиялдаса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гьелъул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бугеб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к1удияб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жавабчилъи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бихьун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Гьесда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чанго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нухалъ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нахъеги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гьарула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имамлъи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гьабейилан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иргадулаб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гьединаб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гьари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х1укму, г1емер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ургъелал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пикру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гьабун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гьес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къабул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гьабула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Шамил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имамлъун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вахъуна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Гьелдасан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байбихьана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Дагъистаналъул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к1удияб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къиса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" t="27778" b="13778"/>
          <a:stretch/>
        </p:blipFill>
        <p:spPr>
          <a:xfrm>
            <a:off x="804203" y="541607"/>
            <a:ext cx="4419600" cy="508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73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" y="1167676"/>
            <a:ext cx="7455877" cy="3881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ru-RU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Рукъалабаз</a:t>
            </a:r>
            <a:r>
              <a:rPr lang="ru-RU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ц1ураб </a:t>
            </a:r>
            <a:r>
              <a:rPr lang="ru-RU" sz="32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гужгат</a:t>
            </a:r>
            <a:r>
              <a:rPr lang="ru-RU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рет1арав</a:t>
            </a:r>
          </a:p>
          <a:p>
            <a:pPr>
              <a:lnSpc>
                <a:spcPct val="200000"/>
              </a:lnSpc>
            </a:pPr>
            <a:r>
              <a:rPr lang="ru-RU" sz="32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Денгал</a:t>
            </a:r>
            <a:r>
              <a:rPr lang="ru-RU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Мух1амадил </a:t>
            </a:r>
            <a:r>
              <a:rPr lang="ru-RU" sz="32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мискинав</a:t>
            </a:r>
            <a:r>
              <a:rPr lang="ru-RU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васас</a:t>
            </a:r>
            <a:r>
              <a:rPr lang="ru-RU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200000"/>
              </a:lnSpc>
            </a:pPr>
            <a:r>
              <a:rPr lang="ru-RU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Муса-</a:t>
            </a:r>
            <a:r>
              <a:rPr lang="ru-RU" sz="32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аварагас</a:t>
            </a:r>
            <a:r>
              <a:rPr lang="ru-RU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нек1о </a:t>
            </a:r>
            <a:r>
              <a:rPr lang="ru-RU" sz="32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халкъ</a:t>
            </a:r>
            <a:r>
              <a:rPr lang="ru-RU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г1адин,</a:t>
            </a:r>
          </a:p>
          <a:p>
            <a:pPr>
              <a:lnSpc>
                <a:spcPct val="200000"/>
              </a:lnSpc>
            </a:pPr>
            <a:r>
              <a:rPr lang="ru-RU" sz="32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Росаби</a:t>
            </a:r>
            <a:r>
              <a:rPr lang="ru-RU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ах1ана рит1ухъаб </a:t>
            </a:r>
            <a:r>
              <a:rPr lang="ru-RU" sz="32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рагъде</a:t>
            </a:r>
            <a:r>
              <a:rPr lang="ru-RU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" t="20889" b="23334"/>
          <a:stretch/>
        </p:blipFill>
        <p:spPr>
          <a:xfrm>
            <a:off x="7596554" y="1371335"/>
            <a:ext cx="4269324" cy="480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4726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72342" y="457200"/>
            <a:ext cx="9122229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Дарада-Мурада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росдал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г!адамазул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г!умруялъулъ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ккараб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машгьураб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лъугьа-бахъинлъун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ккана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Имам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Шамилил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гьариялдалъун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дунялалдаго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ц!ар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раг!арав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Петербургалъул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медицинаялъулаб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хирургияб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академиялъул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профессор Николай Иванович  Пирогов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росулъе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вач!ин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Бищун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ц!адулъ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босун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Кавказалъул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рагъ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бугеб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Шамилил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заманалда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вач!уна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росулъе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Пирогов,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гьесул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гьениве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вач!иналъул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аслияб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мурадлъунги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бук!ана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рагъул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майданалда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наркоз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х!алт!изабун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операциял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гьари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гьеб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наркозалъул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х!албихьи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гьаби.Гьеб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наркозги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х!алт!изабун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Н.И.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Пироговас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нилъер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имамасе,хирияв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наибасе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медицинаялъулаб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кумек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гьабула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2000" dirty="0"/>
              <a:t> </a:t>
            </a:r>
          </a:p>
          <a:p>
            <a:r>
              <a:rPr lang="ru-RU" sz="2000" dirty="0"/>
              <a:t> </a:t>
            </a:r>
          </a:p>
          <a:p>
            <a:endParaRPr lang="ru-RU" sz="2000" b="1" dirty="0" smtClean="0"/>
          </a:p>
          <a:p>
            <a:endParaRPr lang="ru-RU" sz="2000" b="1" dirty="0"/>
          </a:p>
          <a:p>
            <a:endParaRPr lang="ru-RU" sz="2000" b="1" dirty="0" smtClean="0"/>
          </a:p>
          <a:p>
            <a:endParaRPr lang="ru-RU" sz="2000" b="1" dirty="0"/>
          </a:p>
          <a:p>
            <a:endParaRPr lang="ru-RU" sz="2000" b="1" dirty="0" smtClean="0"/>
          </a:p>
          <a:p>
            <a:endParaRPr lang="ru-RU" sz="2000" b="1" dirty="0"/>
          </a:p>
          <a:p>
            <a:endParaRPr lang="ru-RU" sz="2000" b="1" dirty="0" smtClean="0"/>
          </a:p>
          <a:p>
            <a:endParaRPr lang="ru-RU" sz="2000" b="1" dirty="0"/>
          </a:p>
          <a:p>
            <a:pPr algn="ctr"/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Н.И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. Пирогов </a:t>
            </a:r>
            <a:r>
              <a:rPr lang="ru-RU" sz="2000" b="1" dirty="0" err="1">
                <a:solidFill>
                  <a:schemeClr val="accent4">
                    <a:lumMod val="50000"/>
                  </a:schemeClr>
                </a:solidFill>
              </a:rPr>
              <a:t>рагъул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4">
                    <a:lumMod val="50000"/>
                  </a:schemeClr>
                </a:solidFill>
              </a:rPr>
              <a:t>майданалда</a:t>
            </a:r>
            <a:endParaRPr lang="ru-RU" sz="2000" dirty="0">
              <a:solidFill>
                <a:schemeClr val="accent4">
                  <a:lumMod val="50000"/>
                </a:schemeClr>
              </a:solidFill>
            </a:endParaRPr>
          </a:p>
          <a:p>
            <a:pPr algn="just"/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acer\Desktop\11_aiZTs2V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89650" y="3460886"/>
            <a:ext cx="6204585" cy="2483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98147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0560" y="1119277"/>
            <a:ext cx="810768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ru-RU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Суалал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1.Шамил </a:t>
            </a:r>
            <a:r>
              <a:rPr lang="ru-RU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Дагъистаналъул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щив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кколев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2.Шамил </a:t>
            </a:r>
            <a:r>
              <a:rPr lang="ru-RU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кив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гьавурав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3.Т1оцебе </a:t>
            </a:r>
            <a:r>
              <a:rPr lang="ru-RU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Шамилида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ц1ар </a:t>
            </a:r>
            <a:r>
              <a:rPr lang="ru-RU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щиб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бук1араб </a:t>
            </a:r>
            <a:r>
              <a:rPr lang="ru-RU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щай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гьеб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хисараб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4.К1удияв г1ейгун, Шамиль </a:t>
            </a:r>
            <a:r>
              <a:rPr lang="ru-RU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кинав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вук1арав?</a:t>
            </a:r>
          </a:p>
          <a:p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5.Ц1ализе </a:t>
            </a:r>
            <a:r>
              <a:rPr lang="ru-RU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Шамил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кинав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вук1арав?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" t="15333"/>
          <a:stretch/>
        </p:blipFill>
        <p:spPr>
          <a:xfrm>
            <a:off x="8778240" y="1469153"/>
            <a:ext cx="3291840" cy="500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83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7373" y="1234440"/>
            <a:ext cx="13376427" cy="393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90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63040" y="563880"/>
            <a:ext cx="10728960" cy="5640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 err="1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Шамилица</a:t>
            </a:r>
            <a:r>
              <a:rPr lang="ru-RU" sz="32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абулаан</a:t>
            </a:r>
            <a:r>
              <a:rPr lang="ru-RU" sz="32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b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0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Хадуб</a:t>
            </a:r>
            <a:r>
              <a:rPr lang="ru-RU" sz="40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бук1инелъул </a:t>
            </a:r>
            <a:r>
              <a:rPr lang="ru-RU" sz="40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пикру</a:t>
            </a:r>
            <a:r>
              <a:rPr lang="ru-RU" sz="40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гьабулев</a:t>
            </a:r>
            <a:r>
              <a:rPr lang="ru-RU" sz="40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багьадур</a:t>
            </a:r>
            <a:r>
              <a:rPr lang="ru-RU" sz="40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гуро</a:t>
            </a:r>
            <a:r>
              <a:rPr lang="ru-RU" sz="40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3200" b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0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Т1агърал г1емер </a:t>
            </a:r>
            <a:r>
              <a:rPr lang="ru-RU" sz="40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руго</a:t>
            </a:r>
            <a:r>
              <a:rPr lang="ru-RU" sz="40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40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бихьинал</a:t>
            </a:r>
            <a:r>
              <a:rPr lang="ru-RU" sz="40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дагь</a:t>
            </a:r>
            <a:r>
              <a:rPr lang="ru-RU" sz="40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руго</a:t>
            </a:r>
            <a:r>
              <a:rPr lang="ru-RU" sz="40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3200" b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0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Г1елмуялъул мац1 бич1ч1уларезда, </a:t>
            </a:r>
            <a:r>
              <a:rPr lang="ru-RU" sz="40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хонжрол</a:t>
            </a:r>
            <a:r>
              <a:rPr lang="ru-RU" sz="40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мац1 бич1ч1унеб.</a:t>
            </a:r>
            <a:endParaRPr lang="ru-RU" sz="3200" b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0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Аллагь</a:t>
            </a:r>
            <a:r>
              <a:rPr lang="ru-RU" sz="40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тун бат1иясдаса х1инкъулев </a:t>
            </a:r>
            <a:r>
              <a:rPr lang="ru-RU" sz="40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бихьинчи</a:t>
            </a:r>
            <a:r>
              <a:rPr lang="ru-RU" sz="40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гуро</a:t>
            </a:r>
            <a:r>
              <a:rPr lang="ru-RU" sz="40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3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0545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 </a:t>
            </a:r>
            <a:r>
              <a:rPr lang="ru-RU" b="1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бищунго</a:t>
            </a:r>
            <a:r>
              <a:rPr lang="ru-RU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ц1одорго вук1а </a:t>
            </a:r>
            <a:r>
              <a:rPr lang="ru-RU" b="1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гьудуласул</a:t>
            </a:r>
            <a:r>
              <a:rPr lang="ru-RU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куц </a:t>
            </a:r>
            <a:r>
              <a:rPr lang="ru-RU" b="1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бугев</a:t>
            </a:r>
            <a:r>
              <a:rPr lang="ru-RU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тушманасдаса</a:t>
            </a:r>
            <a:r>
              <a:rPr lang="ru-RU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" t="46000" r="-1" b="9334"/>
          <a:stretch/>
        </p:blipFill>
        <p:spPr>
          <a:xfrm>
            <a:off x="2255520" y="1571278"/>
            <a:ext cx="6355079" cy="511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576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897" y="415834"/>
            <a:ext cx="11582400" cy="5450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i="1" dirty="0" err="1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Шамилица</a:t>
            </a:r>
            <a:r>
              <a:rPr lang="ru-RU" sz="3200" b="1" i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абулаан</a:t>
            </a:r>
            <a:r>
              <a:rPr lang="ru-RU" sz="3200" b="1" i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b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Гьерсилги</a:t>
            </a:r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х1акъикъаталъулги г1урхъи </a:t>
            </a:r>
            <a:r>
              <a:rPr lang="ru-RU" sz="32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хонжрол</a:t>
            </a:r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балалда</a:t>
            </a:r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бук1унеб.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Х1инкъиялъ </a:t>
            </a:r>
            <a:r>
              <a:rPr lang="ru-RU" sz="32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щивниги</a:t>
            </a:r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хвасар</a:t>
            </a:r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гьавич1о.</a:t>
            </a:r>
            <a:endParaRPr lang="ru-RU" sz="2400" b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Багьадурасда</a:t>
            </a:r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х1инкъи </a:t>
            </a:r>
            <a:r>
              <a:rPr lang="ru-RU" sz="32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лъаларо</a:t>
            </a:r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х1инкъучил рек1елъа </a:t>
            </a:r>
            <a:r>
              <a:rPr lang="ru-RU" sz="32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гьеб</a:t>
            </a:r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х1ал </a:t>
            </a:r>
            <a:r>
              <a:rPr lang="ru-RU" sz="32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киданиги</a:t>
            </a:r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т1аг1унаро.</a:t>
            </a:r>
            <a:endParaRPr lang="ru-RU" sz="2400" b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Бищун</a:t>
            </a:r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къуватаб</a:t>
            </a:r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щулалъи</a:t>
            </a:r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Ват1аналде </a:t>
            </a:r>
            <a:r>
              <a:rPr lang="ru-RU" sz="32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бугеб</a:t>
            </a:r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рокьи</a:t>
            </a:r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b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Бах1арчилъи </a:t>
            </a:r>
            <a:r>
              <a:rPr lang="ru-RU" sz="32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буго</a:t>
            </a:r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цо</a:t>
            </a:r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лах1заталъул </a:t>
            </a:r>
            <a:r>
              <a:rPr lang="ru-RU" sz="32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сабру</a:t>
            </a:r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b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Сабруялъул</a:t>
            </a:r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т1иналде </a:t>
            </a:r>
            <a:r>
              <a:rPr lang="ru-RU" sz="32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ккун</a:t>
            </a:r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батула</a:t>
            </a:r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месед</a:t>
            </a:r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5910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80458" y="283764"/>
            <a:ext cx="10319658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</a:rPr>
              <a:t>Шамилил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х1акъалъулъ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</a:rPr>
              <a:t>абурал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раг1аби. 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</a:rPr>
              <a:t>К1удияв 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имам,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</a:rPr>
              <a:t>шайих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</a:rPr>
              <a:t>Шамил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 г1адав полководец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</a:rPr>
              <a:t>дунялалда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</a:rPr>
              <a:t>цоги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 вук1инч1о.</a:t>
            </a:r>
          </a:p>
          <a:p>
            <a:pPr algn="r"/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 Я.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</a:rPr>
              <a:t>Инюглю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</a:rPr>
              <a:t>турциялъул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 историк. </a:t>
            </a:r>
          </a:p>
          <a:p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</a:rPr>
              <a:t>Шамил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 – т1олалго г1урусазул бет1ергьанасда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</a:rPr>
              <a:t>данде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</a:rPr>
              <a:t>вагъарав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</a:rPr>
              <a:t>залим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. </a:t>
            </a:r>
          </a:p>
          <a:p>
            <a:pPr algn="r"/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Александр Дюма. </a:t>
            </a:r>
          </a:p>
          <a:p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Т1абиг1аталъ к1удияб г1акълуялдалъун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</a:rPr>
              <a:t>хьезавурав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</a:rPr>
              <a:t>Шамил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 вук1ана, к1удияв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</a:rPr>
              <a:t>рагъухъан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</a:rPr>
              <a:t>гуревги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, к1удиял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</a:rPr>
              <a:t>законал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</a:rPr>
              <a:t>рахъулев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</a:rPr>
              <a:t>чиги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. </a:t>
            </a:r>
          </a:p>
          <a:p>
            <a:pPr algn="r"/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Эдуард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</a:rPr>
              <a:t>Мерле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</a:rPr>
              <a:t>Франциялъул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 историк. </a:t>
            </a:r>
          </a:p>
          <a:p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</a:rPr>
              <a:t>Шамил-Россиялда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</a:rPr>
              <a:t>данде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</a:rPr>
              <a:t>рагъарал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</a:rPr>
              <a:t>Кавказалъул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 маг1арулазул вождь,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</a:rPr>
              <a:t>гьезул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 рух1ияв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</a:rPr>
              <a:t>ва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</a:rPr>
              <a:t>рагъулав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</a:rPr>
              <a:t>цевехъан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. </a:t>
            </a:r>
            <a:endParaRPr lang="ru-RU" sz="16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r"/>
            <a:r>
              <a:rPr lang="ru-RU" sz="1600" b="1" dirty="0" err="1" smtClean="0">
                <a:solidFill>
                  <a:schemeClr val="accent4">
                    <a:lumMod val="50000"/>
                  </a:schemeClr>
                </a:solidFill>
              </a:rPr>
              <a:t>Британиялъул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энциклопедия.</a:t>
            </a:r>
          </a:p>
          <a:p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</a:rPr>
              <a:t>Шамилица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 г1уц1араб Имамат бук1ана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</a:rPr>
              <a:t>Кавказалъул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 маг1арулазул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</a:rPr>
              <a:t>политикияб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</a:rPr>
              <a:t>гьунар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</a:rPr>
              <a:t>кидаялиго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</a:rPr>
              <a:t>бахун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 бук1араб т1адег1анаб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</a:rPr>
              <a:t>борхалъи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  <a:p>
            <a:pPr algn="r"/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 Академик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</a:rPr>
              <a:t>М.М.Покровский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  <a:p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</a:rPr>
              <a:t>Гьев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 вук1ана бах1арчиги бах1арзал г1езарулевги. </a:t>
            </a:r>
            <a:endParaRPr lang="ru-RU" sz="16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r"/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</a:rPr>
              <a:t>Профессор 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М.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</a:rPr>
              <a:t>Казем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-бек. </a:t>
            </a:r>
          </a:p>
          <a:p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</a:rPr>
              <a:t>Шамилие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… мух1канго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</a:rPr>
              <a:t>щвана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</a:rPr>
              <a:t>черкесазул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(маг1арулазул)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</a:rPr>
              <a:t>ва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</a:rPr>
              <a:t>гуржиязул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</a:rPr>
              <a:t>армиялъул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</a:rPr>
              <a:t>генералиссимусасул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 ц1ар. 1854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</a:rPr>
              <a:t>соналда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 К.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</a:rPr>
              <a:t>Марксица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</a:rPr>
              <a:t>Ф.Энгельсихъе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</a:rPr>
              <a:t>хъвараб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</a:rPr>
              <a:t>кагътидаса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.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</a:rPr>
              <a:t>Шамил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</a:rPr>
              <a:t>киданиги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 лъугьинч1о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</a:rPr>
              <a:t>жиндиего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</a:rPr>
              <a:t>дунялалъул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 боц1и т1алаб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</a:rPr>
              <a:t>гьабизе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</a:rPr>
              <a:t>гьелъул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 г1аксалда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</a:rPr>
              <a:t>гьев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 вук1ана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</a:rPr>
              <a:t>сундулъго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 ц1акъго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</a:rPr>
              <a:t>сахаватав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</a:rPr>
              <a:t>чи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; г1емерал маг1арулазе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</a:rPr>
              <a:t>живго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</a:rPr>
              <a:t>вокьизавизе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 к1вана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</a:rPr>
              <a:t>гьесда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  <a:p>
            <a:pPr algn="r"/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</a:rPr>
              <a:t>А.Романовский</a:t>
            </a:r>
            <a:r>
              <a:rPr lang="ru-RU" sz="1600" dirty="0" smtClean="0"/>
              <a:t>.</a:t>
            </a: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9206492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080104"/>
              </p:ext>
            </p:extLst>
          </p:nvPr>
        </p:nvGraphicFramePr>
        <p:xfrm>
          <a:off x="5814506" y="1063291"/>
          <a:ext cx="4541520" cy="4587241"/>
        </p:xfrm>
        <a:graphic>
          <a:graphicData uri="http://schemas.openxmlformats.org/drawingml/2006/table">
            <a:tbl>
              <a:tblPr firstRow="1" firstCol="1" bandRow="1"/>
              <a:tblGrid>
                <a:gridCol w="50380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4372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7871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6286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0314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7537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351606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479376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463528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479376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</a:tblGrid>
              <a:tr h="6723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Гь</a:t>
                      </a:r>
                      <a:endParaRPr lang="ru-RU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Х!</a:t>
                      </a:r>
                      <a:endParaRPr lang="ru-RU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89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</a:t>
                      </a:r>
                      <a:endParaRPr lang="ru-RU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</a:t>
                      </a:r>
                      <a:endParaRPr lang="ru-RU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</a:t>
                      </a:r>
                      <a:endParaRPr lang="ru-RU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</a:t>
                      </a:r>
                      <a:endParaRPr lang="ru-RU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723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</a:t>
                      </a:r>
                      <a:endParaRPr lang="ru-RU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723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Гъ</a:t>
                      </a:r>
                      <a:endParaRPr lang="ru-RU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Т1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Г!</a:t>
                      </a:r>
                      <a:endParaRPr lang="ru-RU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723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Гь</a:t>
                      </a:r>
                      <a:endParaRPr lang="ru-RU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Й</a:t>
                      </a:r>
                      <a:endParaRPr lang="ru-RU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489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</a:t>
                      </a:r>
                      <a:endParaRPr lang="ru-RU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Й</a:t>
                      </a:r>
                      <a:endParaRPr lang="ru-RU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723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</a:t>
                      </a:r>
                      <a:endParaRPr lang="ru-RU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27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Г1</a:t>
                      </a:r>
                      <a:endParaRPr lang="ru-RU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Ё</a:t>
                      </a:r>
                      <a:endParaRPr lang="ru-RU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304571" y="324627"/>
            <a:ext cx="1322968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kumimoji="0" lang="ru-RU" altLang="ru-RU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Филворд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«</a:t>
            </a:r>
            <a:r>
              <a:rPr kumimoji="0" lang="ru-RU" altLang="ru-RU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Шамилил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хъизам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kumimoji="0" lang="ru-RU" altLang="ru-RU" sz="105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86" y="929639"/>
            <a:ext cx="4618685" cy="457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31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agestan_na_avarskom_yazyke_-_Rasul_Gamzatov_(iPlayer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99708" y="5372984"/>
            <a:ext cx="609600" cy="60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5770">
            <a:off x="187587" y="320800"/>
            <a:ext cx="4184222" cy="27894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5329">
            <a:off x="7877395" y="377999"/>
            <a:ext cx="3653028" cy="25368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300">
            <a:off x="8208631" y="4049909"/>
            <a:ext cx="3870960" cy="25579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79" y="2414945"/>
            <a:ext cx="4894259" cy="32628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216" y="252499"/>
            <a:ext cx="2476860" cy="18576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611">
            <a:off x="442209" y="4009461"/>
            <a:ext cx="2388308" cy="179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2557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29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7970520"/>
              </p:ext>
            </p:extLst>
          </p:nvPr>
        </p:nvGraphicFramePr>
        <p:xfrm>
          <a:off x="319951" y="511354"/>
          <a:ext cx="7292855" cy="413004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99553"/>
                <a:gridCol w="335872"/>
                <a:gridCol w="163824"/>
                <a:gridCol w="467345"/>
                <a:gridCol w="109598"/>
                <a:gridCol w="402771"/>
                <a:gridCol w="118800"/>
                <a:gridCol w="447257"/>
                <a:gridCol w="444229"/>
                <a:gridCol w="381440"/>
                <a:gridCol w="108254"/>
                <a:gridCol w="317935"/>
                <a:gridCol w="86263"/>
                <a:gridCol w="342794"/>
                <a:gridCol w="86263"/>
                <a:gridCol w="129714"/>
                <a:gridCol w="284766"/>
                <a:gridCol w="522515"/>
                <a:gridCol w="489033"/>
                <a:gridCol w="138470"/>
                <a:gridCol w="209873"/>
                <a:gridCol w="189680"/>
                <a:gridCol w="223977"/>
                <a:gridCol w="326572"/>
                <a:gridCol w="261257"/>
                <a:gridCol w="304800"/>
              </a:tblGrid>
              <a:tr h="3178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+mj-lt"/>
                        </a:rPr>
                        <a:t>1</a:t>
                      </a:r>
                      <a:r>
                        <a:rPr lang="ru-RU" sz="1100" b="1" dirty="0" smtClean="0">
                          <a:effectLst/>
                          <a:latin typeface="+mj-lt"/>
                        </a:rPr>
                        <a:t>.</a:t>
                      </a:r>
                      <a:endParaRPr lang="ru-RU" sz="1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+mj-lt"/>
                        </a:rPr>
                        <a:t>1</a:t>
                      </a:r>
                      <a:r>
                        <a:rPr lang="ru-RU" sz="1000" b="1" dirty="0" smtClean="0">
                          <a:effectLst/>
                          <a:latin typeface="+mj-lt"/>
                        </a:rPr>
                        <a:t>. </a:t>
                      </a:r>
                      <a:endParaRPr lang="ru-RU" sz="1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 dirty="0" smtClean="0">
                        <a:effectLst/>
                        <a:latin typeface="+mj-lt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3165">
                <a:tc rowSpan="1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</a:t>
                      </a:r>
                      <a:r>
                        <a:rPr lang="ru-RU" sz="1000" dirty="0" smtClean="0">
                          <a:effectLst/>
                        </a:rPr>
                        <a:t>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07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2.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31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31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3.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</a:t>
                      </a:r>
                      <a:r>
                        <a:rPr lang="ru-RU" sz="1000" dirty="0" smtClean="0">
                          <a:effectLst/>
                        </a:rPr>
                        <a:t>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31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7"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7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7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7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7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7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7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4. 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331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7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rowSpan="3" grid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rowSpan="6"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6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31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7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31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7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8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31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7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5</a:t>
                      </a:r>
                      <a:r>
                        <a:rPr lang="ru-RU" sz="1000" dirty="0" smtClean="0">
                          <a:effectLst/>
                        </a:rPr>
                        <a:t>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31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7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1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7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1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83030" y="4406672"/>
            <a:ext cx="1030876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err="1">
                <a:solidFill>
                  <a:srgbClr val="FF0000"/>
                </a:solidFill>
              </a:rPr>
              <a:t>Г!ебеде</a:t>
            </a:r>
            <a:r>
              <a:rPr lang="ru-RU" sz="1400" b="1" dirty="0">
                <a:solidFill>
                  <a:srgbClr val="FF0000"/>
                </a:solidFill>
              </a:rPr>
              <a:t>:</a:t>
            </a:r>
            <a:endParaRPr lang="ru-RU" sz="1400" dirty="0">
              <a:solidFill>
                <a:srgbClr val="FF0000"/>
              </a:solidFill>
            </a:endParaRPr>
          </a:p>
          <a:p>
            <a:r>
              <a:rPr lang="ru-RU" sz="1400" b="1" dirty="0">
                <a:solidFill>
                  <a:srgbClr val="7030A0"/>
                </a:solidFill>
              </a:rPr>
              <a:t>1. </a:t>
            </a:r>
            <a:r>
              <a:rPr lang="ru-RU" sz="1400" b="1" dirty="0" err="1">
                <a:solidFill>
                  <a:srgbClr val="7030A0"/>
                </a:solidFill>
              </a:rPr>
              <a:t>Шамилил</a:t>
            </a:r>
            <a:r>
              <a:rPr lang="ru-RU" sz="1400" b="1" dirty="0">
                <a:solidFill>
                  <a:srgbClr val="7030A0"/>
                </a:solidFill>
              </a:rPr>
              <a:t> </a:t>
            </a:r>
            <a:r>
              <a:rPr lang="ru-RU" sz="1400" b="1" dirty="0" err="1">
                <a:solidFill>
                  <a:srgbClr val="7030A0"/>
                </a:solidFill>
              </a:rPr>
              <a:t>эбелалда</a:t>
            </a:r>
            <a:r>
              <a:rPr lang="ru-RU" sz="1400" b="1" dirty="0">
                <a:solidFill>
                  <a:srgbClr val="7030A0"/>
                </a:solidFill>
              </a:rPr>
              <a:t> </a:t>
            </a:r>
            <a:r>
              <a:rPr lang="ru-RU" sz="1400" b="1" dirty="0" err="1" smtClean="0">
                <a:solidFill>
                  <a:srgbClr val="7030A0"/>
                </a:solidFill>
              </a:rPr>
              <a:t>ц!ар</a:t>
            </a:r>
            <a:r>
              <a:rPr lang="ru-RU" sz="1400" b="1" dirty="0">
                <a:solidFill>
                  <a:srgbClr val="7030A0"/>
                </a:solidFill>
              </a:rPr>
              <a:t>?</a:t>
            </a:r>
            <a:endParaRPr lang="ru-RU" sz="1400" dirty="0">
              <a:solidFill>
                <a:srgbClr val="7030A0"/>
              </a:solidFill>
            </a:endParaRPr>
          </a:p>
          <a:p>
            <a:r>
              <a:rPr lang="ru-RU" sz="1400" b="1" dirty="0">
                <a:solidFill>
                  <a:srgbClr val="7030A0"/>
                </a:solidFill>
              </a:rPr>
              <a:t>2.Т!оцевесев </a:t>
            </a:r>
            <a:r>
              <a:rPr lang="ru-RU" sz="1400" b="1" dirty="0" err="1">
                <a:solidFill>
                  <a:srgbClr val="7030A0"/>
                </a:solidFill>
              </a:rPr>
              <a:t>Дагъистаналъул</a:t>
            </a:r>
            <a:r>
              <a:rPr lang="ru-RU" sz="1400" b="1" dirty="0">
                <a:solidFill>
                  <a:srgbClr val="7030A0"/>
                </a:solidFill>
              </a:rPr>
              <a:t> </a:t>
            </a:r>
            <a:r>
              <a:rPr lang="ru-RU" sz="1400" b="1" dirty="0" smtClean="0">
                <a:solidFill>
                  <a:srgbClr val="7030A0"/>
                </a:solidFill>
              </a:rPr>
              <a:t>Имам?</a:t>
            </a:r>
            <a:endParaRPr lang="ru-RU" sz="1400" dirty="0">
              <a:solidFill>
                <a:srgbClr val="7030A0"/>
              </a:solidFill>
            </a:endParaRPr>
          </a:p>
          <a:p>
            <a:r>
              <a:rPr lang="ru-RU" sz="1400" b="1" dirty="0">
                <a:solidFill>
                  <a:srgbClr val="7030A0"/>
                </a:solidFill>
              </a:rPr>
              <a:t>3. </a:t>
            </a:r>
            <a:r>
              <a:rPr lang="ru-RU" sz="1400" b="1" dirty="0" err="1">
                <a:solidFill>
                  <a:srgbClr val="7030A0"/>
                </a:solidFill>
              </a:rPr>
              <a:t>Шамилида</a:t>
            </a:r>
            <a:r>
              <a:rPr lang="ru-RU" sz="1400" b="1" dirty="0">
                <a:solidFill>
                  <a:srgbClr val="7030A0"/>
                </a:solidFill>
              </a:rPr>
              <a:t> </a:t>
            </a:r>
            <a:r>
              <a:rPr lang="ru-RU" sz="1400" b="1" dirty="0" err="1">
                <a:solidFill>
                  <a:srgbClr val="7030A0"/>
                </a:solidFill>
              </a:rPr>
              <a:t>т!оцебе</a:t>
            </a:r>
            <a:r>
              <a:rPr lang="ru-RU" sz="1400" b="1" dirty="0">
                <a:solidFill>
                  <a:srgbClr val="7030A0"/>
                </a:solidFill>
              </a:rPr>
              <a:t> </a:t>
            </a:r>
            <a:r>
              <a:rPr lang="ru-RU" sz="1400" b="1" dirty="0" err="1">
                <a:solidFill>
                  <a:srgbClr val="7030A0"/>
                </a:solidFill>
              </a:rPr>
              <a:t>кинаб</a:t>
            </a:r>
            <a:r>
              <a:rPr lang="ru-RU" sz="1400" b="1" dirty="0">
                <a:solidFill>
                  <a:srgbClr val="7030A0"/>
                </a:solidFill>
              </a:rPr>
              <a:t> </a:t>
            </a:r>
            <a:r>
              <a:rPr lang="ru-RU" sz="1400" b="1" dirty="0" err="1">
                <a:solidFill>
                  <a:srgbClr val="7030A0"/>
                </a:solidFill>
              </a:rPr>
              <a:t>ц!ар</a:t>
            </a:r>
            <a:r>
              <a:rPr lang="ru-RU" sz="1400" b="1" dirty="0">
                <a:solidFill>
                  <a:srgbClr val="7030A0"/>
                </a:solidFill>
              </a:rPr>
              <a:t> </a:t>
            </a:r>
            <a:r>
              <a:rPr lang="ru-RU" sz="1400" b="1" dirty="0" err="1">
                <a:solidFill>
                  <a:srgbClr val="7030A0"/>
                </a:solidFill>
              </a:rPr>
              <a:t>лъун</a:t>
            </a:r>
            <a:r>
              <a:rPr lang="ru-RU" sz="1400" b="1" dirty="0">
                <a:solidFill>
                  <a:srgbClr val="7030A0"/>
                </a:solidFill>
              </a:rPr>
              <a:t> </a:t>
            </a:r>
            <a:r>
              <a:rPr lang="ru-RU" sz="1400" b="1" dirty="0" err="1">
                <a:solidFill>
                  <a:srgbClr val="7030A0"/>
                </a:solidFill>
              </a:rPr>
              <a:t>бук!араб</a:t>
            </a:r>
            <a:r>
              <a:rPr lang="ru-RU" sz="1400" b="1" dirty="0">
                <a:solidFill>
                  <a:srgbClr val="7030A0"/>
                </a:solidFill>
              </a:rPr>
              <a:t>?</a:t>
            </a:r>
            <a:endParaRPr lang="ru-RU" sz="1400" dirty="0">
              <a:solidFill>
                <a:srgbClr val="7030A0"/>
              </a:solidFill>
            </a:endParaRPr>
          </a:p>
          <a:p>
            <a:r>
              <a:rPr lang="ru-RU" sz="1400" b="1" dirty="0">
                <a:solidFill>
                  <a:srgbClr val="7030A0"/>
                </a:solidFill>
              </a:rPr>
              <a:t>4.Шамилица </a:t>
            </a:r>
            <a:r>
              <a:rPr lang="ru-RU" sz="1400" b="1" dirty="0" err="1">
                <a:solidFill>
                  <a:srgbClr val="7030A0"/>
                </a:solidFill>
              </a:rPr>
              <a:t>аманаталъе</a:t>
            </a:r>
            <a:r>
              <a:rPr lang="ru-RU" sz="1400" b="1" dirty="0">
                <a:solidFill>
                  <a:srgbClr val="7030A0"/>
                </a:solidFill>
              </a:rPr>
              <a:t> </a:t>
            </a:r>
            <a:r>
              <a:rPr lang="ru-RU" sz="1400" b="1" dirty="0" err="1">
                <a:solidFill>
                  <a:srgbClr val="7030A0"/>
                </a:solidFill>
              </a:rPr>
              <a:t>кьурав</a:t>
            </a:r>
            <a:r>
              <a:rPr lang="ru-RU" sz="1400" b="1" dirty="0">
                <a:solidFill>
                  <a:srgbClr val="7030A0"/>
                </a:solidFill>
              </a:rPr>
              <a:t> </a:t>
            </a:r>
            <a:r>
              <a:rPr lang="ru-RU" sz="1400" b="1" dirty="0" err="1">
                <a:solidFill>
                  <a:srgbClr val="7030A0"/>
                </a:solidFill>
              </a:rPr>
              <a:t>васасда</a:t>
            </a:r>
            <a:r>
              <a:rPr lang="ru-RU" sz="1400" b="1" dirty="0">
                <a:solidFill>
                  <a:srgbClr val="7030A0"/>
                </a:solidFill>
              </a:rPr>
              <a:t> </a:t>
            </a:r>
            <a:r>
              <a:rPr lang="ru-RU" sz="1400" b="1" dirty="0" err="1">
                <a:solidFill>
                  <a:srgbClr val="7030A0"/>
                </a:solidFill>
              </a:rPr>
              <a:t>ц!ар</a:t>
            </a:r>
            <a:r>
              <a:rPr lang="ru-RU" sz="1400" b="1" dirty="0">
                <a:solidFill>
                  <a:srgbClr val="7030A0"/>
                </a:solidFill>
              </a:rPr>
              <a:t> </a:t>
            </a:r>
            <a:r>
              <a:rPr lang="ru-RU" sz="1400" b="1" dirty="0" err="1">
                <a:solidFill>
                  <a:srgbClr val="7030A0"/>
                </a:solidFill>
              </a:rPr>
              <a:t>щиб</a:t>
            </a:r>
            <a:r>
              <a:rPr lang="ru-RU" sz="1400" b="1" dirty="0">
                <a:solidFill>
                  <a:srgbClr val="7030A0"/>
                </a:solidFill>
              </a:rPr>
              <a:t> </a:t>
            </a:r>
            <a:r>
              <a:rPr lang="ru-RU" sz="1400" b="1" dirty="0" err="1">
                <a:solidFill>
                  <a:srgbClr val="7030A0"/>
                </a:solidFill>
              </a:rPr>
              <a:t>бук!араб</a:t>
            </a:r>
            <a:r>
              <a:rPr lang="ru-RU" sz="1400" b="1" dirty="0">
                <a:solidFill>
                  <a:srgbClr val="7030A0"/>
                </a:solidFill>
              </a:rPr>
              <a:t>?</a:t>
            </a:r>
            <a:endParaRPr lang="ru-RU" sz="1400" dirty="0">
              <a:solidFill>
                <a:srgbClr val="7030A0"/>
              </a:solidFill>
            </a:endParaRPr>
          </a:p>
          <a:p>
            <a:r>
              <a:rPr lang="ru-RU" sz="1400" b="1" dirty="0">
                <a:solidFill>
                  <a:srgbClr val="7030A0"/>
                </a:solidFill>
              </a:rPr>
              <a:t>5.Г!урулъе к1анц!арай </a:t>
            </a:r>
            <a:r>
              <a:rPr lang="ru-RU" sz="1400" b="1" dirty="0" err="1">
                <a:solidFill>
                  <a:srgbClr val="7030A0"/>
                </a:solidFill>
              </a:rPr>
              <a:t>Шамилил</a:t>
            </a:r>
            <a:r>
              <a:rPr lang="ru-RU" sz="1400" b="1" dirty="0">
                <a:solidFill>
                  <a:srgbClr val="7030A0"/>
                </a:solidFill>
              </a:rPr>
              <a:t> </a:t>
            </a:r>
            <a:r>
              <a:rPr lang="ru-RU" sz="1400" b="1" dirty="0" err="1">
                <a:solidFill>
                  <a:srgbClr val="7030A0"/>
                </a:solidFill>
              </a:rPr>
              <a:t>яц</a:t>
            </a:r>
            <a:r>
              <a:rPr lang="ru-RU" sz="1400" b="1" dirty="0">
                <a:solidFill>
                  <a:srgbClr val="7030A0"/>
                </a:solidFill>
              </a:rPr>
              <a:t>?</a:t>
            </a:r>
            <a:endParaRPr lang="ru-RU" sz="1400" dirty="0">
              <a:solidFill>
                <a:srgbClr val="7030A0"/>
              </a:solidFill>
            </a:endParaRPr>
          </a:p>
          <a:p>
            <a:r>
              <a:rPr lang="ru-RU" sz="1400" b="1" dirty="0" err="1">
                <a:solidFill>
                  <a:srgbClr val="FF0000"/>
                </a:solidFill>
              </a:rPr>
              <a:t>Г!одобе</a:t>
            </a:r>
            <a:r>
              <a:rPr lang="ru-RU" sz="1400" b="1" dirty="0">
                <a:solidFill>
                  <a:srgbClr val="FF0000"/>
                </a:solidFill>
              </a:rPr>
              <a:t>:</a:t>
            </a:r>
            <a:endParaRPr lang="ru-RU" sz="1400" dirty="0">
              <a:solidFill>
                <a:srgbClr val="FF0000"/>
              </a:solidFill>
            </a:endParaRPr>
          </a:p>
          <a:p>
            <a:r>
              <a:rPr lang="ru-RU" sz="1400" b="1" dirty="0">
                <a:solidFill>
                  <a:srgbClr val="7030A0"/>
                </a:solidFill>
              </a:rPr>
              <a:t>1. Александр </a:t>
            </a:r>
            <a:r>
              <a:rPr lang="ru-RU" sz="1400" b="1" dirty="0" err="1">
                <a:solidFill>
                  <a:srgbClr val="7030A0"/>
                </a:solidFill>
              </a:rPr>
              <a:t>Грибоедовас</a:t>
            </a:r>
            <a:r>
              <a:rPr lang="ru-RU" sz="1400" b="1" dirty="0">
                <a:solidFill>
                  <a:srgbClr val="7030A0"/>
                </a:solidFill>
              </a:rPr>
              <a:t> </a:t>
            </a:r>
            <a:r>
              <a:rPr lang="ru-RU" sz="1400" b="1" dirty="0" err="1">
                <a:solidFill>
                  <a:srgbClr val="7030A0"/>
                </a:solidFill>
              </a:rPr>
              <a:t>хъвалеб</a:t>
            </a:r>
            <a:r>
              <a:rPr lang="ru-RU" sz="1400" b="1" dirty="0">
                <a:solidFill>
                  <a:srgbClr val="7030A0"/>
                </a:solidFill>
              </a:rPr>
              <a:t> </a:t>
            </a:r>
            <a:r>
              <a:rPr lang="ru-RU" sz="1400" b="1" dirty="0" err="1">
                <a:solidFill>
                  <a:srgbClr val="7030A0"/>
                </a:solidFill>
              </a:rPr>
              <a:t>бук!ана</a:t>
            </a:r>
            <a:r>
              <a:rPr lang="ru-RU" sz="1400" b="1" dirty="0">
                <a:solidFill>
                  <a:srgbClr val="7030A0"/>
                </a:solidFill>
              </a:rPr>
              <a:t> , </a:t>
            </a:r>
            <a:r>
              <a:rPr lang="ru-RU" sz="1400" b="1" dirty="0" err="1">
                <a:solidFill>
                  <a:srgbClr val="7030A0"/>
                </a:solidFill>
              </a:rPr>
              <a:t>гьасул</a:t>
            </a:r>
            <a:r>
              <a:rPr lang="ru-RU" sz="1400" b="1" dirty="0">
                <a:solidFill>
                  <a:srgbClr val="7030A0"/>
                </a:solidFill>
              </a:rPr>
              <a:t> </a:t>
            </a:r>
            <a:r>
              <a:rPr lang="ru-RU" sz="1400" b="1" dirty="0" err="1">
                <a:solidFill>
                  <a:srgbClr val="7030A0"/>
                </a:solidFill>
              </a:rPr>
              <a:t>ц!аралдалъун</a:t>
            </a:r>
            <a:r>
              <a:rPr lang="ru-RU" sz="1400" b="1" dirty="0">
                <a:solidFill>
                  <a:srgbClr val="7030A0"/>
                </a:solidFill>
              </a:rPr>
              <a:t> </a:t>
            </a:r>
            <a:r>
              <a:rPr lang="ru-RU" sz="1400" b="1" dirty="0" err="1">
                <a:solidFill>
                  <a:srgbClr val="7030A0"/>
                </a:solidFill>
              </a:rPr>
              <a:t>маг!арул</a:t>
            </a:r>
            <a:r>
              <a:rPr lang="ru-RU" sz="1400" b="1" dirty="0">
                <a:solidFill>
                  <a:srgbClr val="7030A0"/>
                </a:solidFill>
              </a:rPr>
              <a:t> </a:t>
            </a:r>
            <a:r>
              <a:rPr lang="ru-RU" sz="1400" b="1" dirty="0" err="1">
                <a:solidFill>
                  <a:srgbClr val="7030A0"/>
                </a:solidFill>
              </a:rPr>
              <a:t>руччабаз</a:t>
            </a:r>
            <a:r>
              <a:rPr lang="ru-RU" sz="1400" b="1" dirty="0">
                <a:solidFill>
                  <a:srgbClr val="7030A0"/>
                </a:solidFill>
              </a:rPr>
              <a:t> </a:t>
            </a:r>
            <a:r>
              <a:rPr lang="ru-RU" sz="1400" b="1" dirty="0" err="1">
                <a:solidFill>
                  <a:srgbClr val="7030A0"/>
                </a:solidFill>
              </a:rPr>
              <a:t>лъимал</a:t>
            </a:r>
            <a:r>
              <a:rPr lang="ru-RU" sz="1400" b="1" dirty="0">
                <a:solidFill>
                  <a:srgbClr val="7030A0"/>
                </a:solidFill>
              </a:rPr>
              <a:t> </a:t>
            </a:r>
            <a:r>
              <a:rPr lang="ru-RU" sz="1400" b="1" dirty="0" err="1">
                <a:solidFill>
                  <a:srgbClr val="7030A0"/>
                </a:solidFill>
              </a:rPr>
              <a:t>х!инкъизе</a:t>
            </a:r>
            <a:r>
              <a:rPr lang="ru-RU" sz="1400" b="1" dirty="0">
                <a:solidFill>
                  <a:srgbClr val="7030A0"/>
                </a:solidFill>
              </a:rPr>
              <a:t> </a:t>
            </a:r>
            <a:r>
              <a:rPr lang="ru-RU" sz="1400" b="1" dirty="0" err="1">
                <a:solidFill>
                  <a:srgbClr val="7030A0"/>
                </a:solidFill>
              </a:rPr>
              <a:t>гьарулаанилан</a:t>
            </a:r>
            <a:r>
              <a:rPr lang="ru-RU" sz="1400" b="1" dirty="0">
                <a:solidFill>
                  <a:srgbClr val="7030A0"/>
                </a:solidFill>
              </a:rPr>
              <a:t>. </a:t>
            </a:r>
            <a:r>
              <a:rPr lang="ru-RU" sz="1400" b="1" dirty="0" err="1">
                <a:solidFill>
                  <a:srgbClr val="7030A0"/>
                </a:solidFill>
              </a:rPr>
              <a:t>Лъил</a:t>
            </a:r>
            <a:r>
              <a:rPr lang="ru-RU" sz="1400" b="1" dirty="0">
                <a:solidFill>
                  <a:srgbClr val="7030A0"/>
                </a:solidFill>
              </a:rPr>
              <a:t> </a:t>
            </a:r>
            <a:r>
              <a:rPr lang="ru-RU" sz="1400" b="1" dirty="0" err="1">
                <a:solidFill>
                  <a:srgbClr val="7030A0"/>
                </a:solidFill>
              </a:rPr>
              <a:t>ц!ар</a:t>
            </a:r>
            <a:r>
              <a:rPr lang="ru-RU" sz="1400" b="1" dirty="0">
                <a:solidFill>
                  <a:srgbClr val="7030A0"/>
                </a:solidFill>
              </a:rPr>
              <a:t> </a:t>
            </a:r>
            <a:r>
              <a:rPr lang="ru-RU" sz="1400" b="1" dirty="0" err="1">
                <a:solidFill>
                  <a:srgbClr val="7030A0"/>
                </a:solidFill>
              </a:rPr>
              <a:t>гьеб</a:t>
            </a:r>
            <a:r>
              <a:rPr lang="ru-RU" sz="1400" b="1" dirty="0">
                <a:solidFill>
                  <a:srgbClr val="7030A0"/>
                </a:solidFill>
              </a:rPr>
              <a:t> </a:t>
            </a:r>
            <a:r>
              <a:rPr lang="ru-RU" sz="1400" b="1" dirty="0" err="1">
                <a:solidFill>
                  <a:srgbClr val="7030A0"/>
                </a:solidFill>
              </a:rPr>
              <a:t>кколеб</a:t>
            </a:r>
            <a:r>
              <a:rPr lang="ru-RU" sz="1400" b="1" dirty="0">
                <a:solidFill>
                  <a:srgbClr val="7030A0"/>
                </a:solidFill>
              </a:rPr>
              <a:t>?</a:t>
            </a:r>
            <a:endParaRPr lang="ru-RU" sz="1400" dirty="0">
              <a:solidFill>
                <a:srgbClr val="7030A0"/>
              </a:solidFill>
            </a:endParaRPr>
          </a:p>
          <a:p>
            <a:r>
              <a:rPr lang="ru-RU" sz="1400" b="1" dirty="0">
                <a:solidFill>
                  <a:srgbClr val="7030A0"/>
                </a:solidFill>
              </a:rPr>
              <a:t>2.Г!урус </a:t>
            </a:r>
            <a:r>
              <a:rPr lang="ru-RU" sz="1400" b="1" dirty="0" err="1">
                <a:solidFill>
                  <a:srgbClr val="7030A0"/>
                </a:solidFill>
              </a:rPr>
              <a:t>адабияталъул</a:t>
            </a:r>
            <a:r>
              <a:rPr lang="ru-RU" sz="1400" b="1" dirty="0">
                <a:solidFill>
                  <a:srgbClr val="7030A0"/>
                </a:solidFill>
              </a:rPr>
              <a:t> </a:t>
            </a:r>
            <a:r>
              <a:rPr lang="ru-RU" sz="1400" b="1" dirty="0" err="1">
                <a:solidFill>
                  <a:srgbClr val="7030A0"/>
                </a:solidFill>
              </a:rPr>
              <a:t>дарсазда</a:t>
            </a:r>
            <a:r>
              <a:rPr lang="ru-RU" sz="1400" b="1" dirty="0">
                <a:solidFill>
                  <a:srgbClr val="7030A0"/>
                </a:solidFill>
              </a:rPr>
              <a:t> </a:t>
            </a:r>
            <a:r>
              <a:rPr lang="ru-RU" sz="1400" b="1" dirty="0" err="1">
                <a:solidFill>
                  <a:srgbClr val="7030A0"/>
                </a:solidFill>
              </a:rPr>
              <a:t>Гъазимух!амадил</a:t>
            </a:r>
            <a:r>
              <a:rPr lang="ru-RU" sz="1400" b="1" dirty="0">
                <a:solidFill>
                  <a:srgbClr val="7030A0"/>
                </a:solidFill>
              </a:rPr>
              <a:t> </a:t>
            </a:r>
            <a:r>
              <a:rPr lang="ru-RU" sz="1400" b="1" dirty="0" err="1">
                <a:solidFill>
                  <a:srgbClr val="7030A0"/>
                </a:solidFill>
              </a:rPr>
              <a:t>ц!ар</a:t>
            </a:r>
            <a:r>
              <a:rPr lang="ru-RU" sz="1400" b="1" dirty="0">
                <a:solidFill>
                  <a:srgbClr val="7030A0"/>
                </a:solidFill>
              </a:rPr>
              <a:t> </a:t>
            </a:r>
            <a:r>
              <a:rPr lang="ru-RU" sz="1400" b="1" dirty="0" err="1">
                <a:solidFill>
                  <a:srgbClr val="7030A0"/>
                </a:solidFill>
              </a:rPr>
              <a:t>кин</a:t>
            </a:r>
            <a:r>
              <a:rPr lang="ru-RU" sz="1400" b="1" dirty="0">
                <a:solidFill>
                  <a:srgbClr val="7030A0"/>
                </a:solidFill>
              </a:rPr>
              <a:t> </a:t>
            </a:r>
            <a:r>
              <a:rPr lang="ru-RU" sz="1400" b="1" dirty="0" err="1">
                <a:solidFill>
                  <a:srgbClr val="7030A0"/>
                </a:solidFill>
              </a:rPr>
              <a:t>рехсолеб</a:t>
            </a:r>
            <a:r>
              <a:rPr lang="ru-RU" sz="1400" b="1" dirty="0">
                <a:solidFill>
                  <a:srgbClr val="7030A0"/>
                </a:solidFill>
              </a:rPr>
              <a:t>?</a:t>
            </a:r>
            <a:endParaRPr lang="ru-RU" sz="1400" dirty="0">
              <a:solidFill>
                <a:srgbClr val="7030A0"/>
              </a:solidFill>
            </a:endParaRPr>
          </a:p>
          <a:p>
            <a:r>
              <a:rPr lang="ru-RU" sz="1400" b="1" dirty="0" smtClean="0">
                <a:solidFill>
                  <a:srgbClr val="7030A0"/>
                </a:solidFill>
              </a:rPr>
              <a:t>3.Шамилие </a:t>
            </a:r>
            <a:r>
              <a:rPr lang="ru-RU" sz="1400" b="1" dirty="0" err="1">
                <a:solidFill>
                  <a:srgbClr val="7030A0"/>
                </a:solidFill>
              </a:rPr>
              <a:t>бищун</a:t>
            </a:r>
            <a:r>
              <a:rPr lang="ru-RU" sz="1400" b="1" dirty="0">
                <a:solidFill>
                  <a:srgbClr val="7030A0"/>
                </a:solidFill>
              </a:rPr>
              <a:t> </a:t>
            </a:r>
            <a:r>
              <a:rPr lang="ru-RU" sz="1400" b="1" dirty="0" err="1">
                <a:solidFill>
                  <a:srgbClr val="7030A0"/>
                </a:solidFill>
              </a:rPr>
              <a:t>гьесие</a:t>
            </a:r>
            <a:r>
              <a:rPr lang="ru-RU" sz="1400" b="1" dirty="0">
                <a:solidFill>
                  <a:srgbClr val="7030A0"/>
                </a:solidFill>
              </a:rPr>
              <a:t> </a:t>
            </a:r>
            <a:r>
              <a:rPr lang="ru-RU" sz="1400" b="1" dirty="0" err="1">
                <a:solidFill>
                  <a:srgbClr val="7030A0"/>
                </a:solidFill>
              </a:rPr>
              <a:t>хирияй</a:t>
            </a:r>
            <a:r>
              <a:rPr lang="ru-RU" sz="1400" b="1" dirty="0">
                <a:solidFill>
                  <a:srgbClr val="7030A0"/>
                </a:solidFill>
              </a:rPr>
              <a:t> </a:t>
            </a:r>
            <a:r>
              <a:rPr lang="ru-RU" sz="1400" b="1" dirty="0" err="1">
                <a:solidFill>
                  <a:srgbClr val="7030A0"/>
                </a:solidFill>
              </a:rPr>
              <a:t>ва</a:t>
            </a:r>
            <a:r>
              <a:rPr lang="ru-RU" sz="1400" b="1" dirty="0">
                <a:solidFill>
                  <a:srgbClr val="7030A0"/>
                </a:solidFill>
              </a:rPr>
              <a:t> </a:t>
            </a:r>
            <a:r>
              <a:rPr lang="ru-RU" sz="1400" b="1" dirty="0" err="1">
                <a:solidFill>
                  <a:srgbClr val="7030A0"/>
                </a:solidFill>
              </a:rPr>
              <a:t>йокьулей</a:t>
            </a:r>
            <a:r>
              <a:rPr lang="ru-RU" sz="1400" b="1" dirty="0">
                <a:solidFill>
                  <a:srgbClr val="7030A0"/>
                </a:solidFill>
              </a:rPr>
              <a:t> </a:t>
            </a:r>
            <a:r>
              <a:rPr lang="ru-RU" sz="1400" b="1" dirty="0" err="1">
                <a:solidFill>
                  <a:srgbClr val="7030A0"/>
                </a:solidFill>
              </a:rPr>
              <a:t>ч!ужуялда</a:t>
            </a:r>
            <a:r>
              <a:rPr lang="ru-RU" sz="1400" b="1" dirty="0">
                <a:solidFill>
                  <a:srgbClr val="7030A0"/>
                </a:solidFill>
              </a:rPr>
              <a:t> </a:t>
            </a:r>
            <a:r>
              <a:rPr lang="ru-RU" sz="1400" b="1" dirty="0" err="1">
                <a:solidFill>
                  <a:srgbClr val="7030A0"/>
                </a:solidFill>
              </a:rPr>
              <a:t>ц!ар</a:t>
            </a:r>
            <a:r>
              <a:rPr lang="ru-RU" sz="1400" b="1" dirty="0">
                <a:solidFill>
                  <a:srgbClr val="7030A0"/>
                </a:solidFill>
              </a:rPr>
              <a:t> </a:t>
            </a:r>
            <a:r>
              <a:rPr lang="ru-RU" sz="1400" b="1" dirty="0" err="1">
                <a:solidFill>
                  <a:srgbClr val="7030A0"/>
                </a:solidFill>
              </a:rPr>
              <a:t>щиб</a:t>
            </a:r>
            <a:r>
              <a:rPr lang="ru-RU" sz="1400" b="1" dirty="0">
                <a:solidFill>
                  <a:srgbClr val="7030A0"/>
                </a:solidFill>
              </a:rPr>
              <a:t> </a:t>
            </a:r>
            <a:r>
              <a:rPr lang="ru-RU" sz="1400" b="1" dirty="0" err="1">
                <a:solidFill>
                  <a:srgbClr val="7030A0"/>
                </a:solidFill>
              </a:rPr>
              <a:t>бук!араб</a:t>
            </a:r>
            <a:r>
              <a:rPr lang="ru-RU" sz="1400" b="1" dirty="0">
                <a:solidFill>
                  <a:srgbClr val="7030A0"/>
                </a:solidFill>
              </a:rPr>
              <a:t>?</a:t>
            </a:r>
            <a:endParaRPr lang="ru-RU" sz="1400" dirty="0">
              <a:solidFill>
                <a:srgbClr val="7030A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771" y="291192"/>
            <a:ext cx="3744686" cy="4433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2102291" y="25215"/>
            <a:ext cx="45815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Кроссворд «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</a:rPr>
              <a:t>Шамилил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</a:rPr>
              <a:t>г!умру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36439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0670114"/>
              </p:ext>
            </p:extLst>
          </p:nvPr>
        </p:nvGraphicFramePr>
        <p:xfrm>
          <a:off x="3019608" y="872720"/>
          <a:ext cx="7288340" cy="465158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99553"/>
                <a:gridCol w="335872"/>
                <a:gridCol w="321220"/>
                <a:gridCol w="309949"/>
                <a:gridCol w="109598"/>
                <a:gridCol w="200351"/>
                <a:gridCol w="321220"/>
                <a:gridCol w="447257"/>
                <a:gridCol w="444229"/>
                <a:gridCol w="295177"/>
                <a:gridCol w="86263"/>
                <a:gridCol w="108254"/>
                <a:gridCol w="209585"/>
                <a:gridCol w="190098"/>
                <a:gridCol w="239506"/>
                <a:gridCol w="103288"/>
                <a:gridCol w="86263"/>
                <a:gridCol w="129714"/>
                <a:gridCol w="284766"/>
                <a:gridCol w="522515"/>
                <a:gridCol w="489033"/>
                <a:gridCol w="138470"/>
                <a:gridCol w="209873"/>
                <a:gridCol w="189680"/>
                <a:gridCol w="223977"/>
                <a:gridCol w="326572"/>
                <a:gridCol w="261257"/>
                <a:gridCol w="304800"/>
              </a:tblGrid>
              <a:tr h="2411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+mj-lt"/>
                        </a:rPr>
                        <a:t>1.</a:t>
                      </a:r>
                      <a:r>
                        <a:rPr lang="ru-RU" sz="1000" b="1" dirty="0">
                          <a:effectLst/>
                          <a:latin typeface="+mj-lt"/>
                        </a:rPr>
                        <a:t>Б</a:t>
                      </a:r>
                      <a:endParaRPr lang="ru-RU" sz="1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+mj-lt"/>
                        </a:rPr>
                        <a:t>А</a:t>
                      </a:r>
                      <a:endParaRPr lang="ru-RU" sz="1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+mj-lt"/>
                        </a:rPr>
                        <a:t>Х</a:t>
                      </a:r>
                      <a:endParaRPr lang="ru-RU" sz="1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+mj-lt"/>
                        </a:rPr>
                        <a:t>У</a:t>
                      </a:r>
                      <a:endParaRPr lang="ru-RU" sz="1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+mj-lt"/>
                        </a:rPr>
                        <a:t>М</a:t>
                      </a:r>
                      <a:endParaRPr lang="ru-RU" sz="1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+mj-lt"/>
                        </a:rPr>
                        <a:t>1</a:t>
                      </a:r>
                      <a:r>
                        <a:rPr lang="ru-RU" sz="1000" b="1" dirty="0" smtClean="0">
                          <a:effectLst/>
                          <a:latin typeface="+mj-lt"/>
                        </a:rPr>
                        <a:t>. Е</a:t>
                      </a:r>
                      <a:endParaRPr lang="ru-RU" sz="1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+mj-lt"/>
                        </a:rPr>
                        <a:t>С</a:t>
                      </a:r>
                      <a:endParaRPr lang="ru-RU" sz="1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+mj-lt"/>
                        </a:rPr>
                        <a:t>Е</a:t>
                      </a:r>
                      <a:endParaRPr lang="ru-RU" sz="1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+mj-lt"/>
                        </a:rPr>
                        <a:t>Д</a:t>
                      </a:r>
                      <a:endParaRPr lang="ru-RU" sz="1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+mj-lt"/>
                        </a:rPr>
                        <a:t>О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2184">
                <a:tc rowSpan="1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Р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10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2.К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31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2.Гъ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А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З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И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М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У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Х!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А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М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А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Д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21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О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10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З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21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3.Г!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А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И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И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3.Ш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21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7"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7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7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7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7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7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7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О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4.Д  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Ж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А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М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А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Л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У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Д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И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421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7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В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rowSpan="3" gridSpan="10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У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Г!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rowSpan="6"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6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21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7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0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Л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21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7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10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Л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21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7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5.Ф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А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Т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И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М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А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Т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21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7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1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232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7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14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Т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63" marR="608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71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9297" y="968276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Дагъистан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бечедаб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буго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рорхатал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муг1руздалъунги, г1ат1идал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авлахъаздалъунги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-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дунялалда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ц1ар раг1арал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багьадурзабаздалъунги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Амма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киназдасаго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борхатаб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мег1ерлъун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Дагъистаналъе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Ах1улгох1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буго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537" y="1886898"/>
            <a:ext cx="4998720" cy="35355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07" y="3441256"/>
            <a:ext cx="3938908" cy="337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89832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49440" y="324118"/>
            <a:ext cx="6096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Асх1абзаби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гъурараб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Бадру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Ух1удалдацин,</a:t>
            </a:r>
          </a:p>
          <a:p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Ах1улгох1да г1адинаб, </a:t>
            </a:r>
          </a:p>
          <a:p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Х1алуцараб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рагъ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ккеч1о.</a:t>
            </a:r>
          </a:p>
          <a:p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Гьаниб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шугьадаазда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Бихьараб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гулил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къиса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Къаралабалъ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гурони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Цоги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кибго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бихьич1о.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324118"/>
            <a:ext cx="3552127" cy="23044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80" y="4567237"/>
            <a:ext cx="2295525" cy="19907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102" y="3015823"/>
            <a:ext cx="3573780" cy="26803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" t="41556" r="8914" b="1110"/>
          <a:stretch/>
        </p:blipFill>
        <p:spPr>
          <a:xfrm>
            <a:off x="4620402" y="324118"/>
            <a:ext cx="1935480" cy="238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0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07720" y="1255098"/>
            <a:ext cx="6096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Ах1улгох1 –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гьеб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лъугьана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маг1арулазул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бихьинчилъи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бах1арчилъи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борцунеб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бак1лъун. Ах1улгох1-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гьеб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лъугьана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диналде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имамасде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бугеб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божилъи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Ват1аналде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бугеб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рокьи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борцунеб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борхалъилъун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Ах1улгох1 –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гьеб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лъугьана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къапич1ого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кодоб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хвалчен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ханжарги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босун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г1арадабазде, тунк1азде т1аде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унеб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цо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чияс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анц1гоясе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жаваб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кьолеб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кьалда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бергьунеб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майданлъун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452" y="1560194"/>
            <a:ext cx="5391302" cy="348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8813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111\AppData\Local\Microsoft\Windows\INetCache\Content.Word\IMG-20170408-WA001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60" y="527538"/>
            <a:ext cx="3755154" cy="3244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111\Desktop\IMG-20170408-WA000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880" y="448408"/>
            <a:ext cx="3640015" cy="3244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111\Desktop\IMG-20170408-WA000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76" y="3895725"/>
            <a:ext cx="3395492" cy="296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111\Pictures\Saved Pictures\IMG-20170408-WA0011 (5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979" y="3895725"/>
            <a:ext cx="3349382" cy="30282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C:\Users\111\Desktop\IMG-20170408-WA001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908" y="448408"/>
            <a:ext cx="3534507" cy="3130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 descr="C:\Users\111\Pictures\Saved Pictures\IMG-20170408-WA0006 (3)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572" y="3895725"/>
            <a:ext cx="3641945" cy="308301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1507462" y="25950"/>
            <a:ext cx="8897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Дарада-Мурада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лицеялъул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алдохъаби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Ах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гох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алда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зияраталда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1314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764" y="427533"/>
            <a:ext cx="8911687" cy="128089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Сценка.</a:t>
            </a:r>
            <a:endParaRPr lang="ru-RU" sz="48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02" y="171450"/>
            <a:ext cx="2570064" cy="31727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240" y="3596639"/>
            <a:ext cx="4815839" cy="30339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958" y="427533"/>
            <a:ext cx="4434839" cy="24945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" t="23778" r="-1" b="14889"/>
          <a:stretch/>
        </p:blipFill>
        <p:spPr>
          <a:xfrm>
            <a:off x="3089700" y="2424350"/>
            <a:ext cx="3833813" cy="4206240"/>
          </a:xfrm>
          <a:prstGeom prst="rect">
            <a:avLst/>
          </a:prstGeom>
        </p:spPr>
      </p:pic>
      <p:pic>
        <p:nvPicPr>
          <p:cNvPr id="7" name="Восточная песня - Красивая турецкая грустная музыка__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4520" y="53949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4049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1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160" y="0"/>
            <a:ext cx="10530840" cy="50596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" t="24888" r="-791" b="19334"/>
          <a:stretch/>
        </p:blipFill>
        <p:spPr>
          <a:xfrm>
            <a:off x="9147097" y="4175761"/>
            <a:ext cx="2709623" cy="268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8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1120" y="359956"/>
            <a:ext cx="6096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Рокъобе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х1алт1и.</a:t>
            </a:r>
          </a:p>
          <a:p>
            <a:endParaRPr lang="ru-RU" sz="3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490" y="2671762"/>
            <a:ext cx="5753100" cy="39528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23" y="2567354"/>
            <a:ext cx="3866931" cy="385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5172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013" y="567076"/>
            <a:ext cx="10515600" cy="5288915"/>
          </a:xfrm>
        </p:spPr>
        <p:txBody>
          <a:bodyPr>
            <a:normAutofit fontScale="90000"/>
          </a:bodyPr>
          <a:lstStyle/>
          <a:p>
            <a:pPr algn="l"/>
            <a:r>
              <a:rPr lang="ru-RU" sz="6000" b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Гьарула</a:t>
            </a:r>
            <a:r>
              <a:rPr lang="ru-RU" sz="60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6000" b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цадахъ</a:t>
            </a:r>
            <a:r>
              <a:rPr lang="ru-RU" sz="60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6000" b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босе</a:t>
            </a:r>
            <a:r>
              <a:rPr lang="ru-RU" sz="60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,</a:t>
            </a:r>
            <a:br>
              <a:rPr lang="ru-RU" sz="6000" b="1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6000" b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Гьарула</a:t>
            </a:r>
            <a:r>
              <a:rPr lang="ru-RU" sz="60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к1очон тоге,</a:t>
            </a:r>
            <a:br>
              <a:rPr lang="ru-RU" sz="6000" b="1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60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К1удияб бах1арчилъи,</a:t>
            </a:r>
            <a:br>
              <a:rPr lang="ru-RU" sz="6000" b="1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60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Гьит1инаб </a:t>
            </a:r>
            <a:r>
              <a:rPr lang="ru-RU" sz="6000" b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дур</a:t>
            </a:r>
            <a:r>
              <a:rPr lang="ru-RU" sz="60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6000" b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халкъалъул</a:t>
            </a:r>
            <a:r>
              <a:rPr lang="ru-RU" sz="6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                       </a:t>
            </a:r>
            <a:r>
              <a:rPr lang="ru-RU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(</a:t>
            </a:r>
            <a:r>
              <a:rPr lang="ru-RU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Расул Х1амзатов.)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377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09392" y="760242"/>
            <a:ext cx="70350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Дарсил</a:t>
            </a: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мурадал</a:t>
            </a: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6" y="676910"/>
            <a:ext cx="4334607" cy="527548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526363" y="1345017"/>
            <a:ext cx="7665637" cy="4108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b="1" dirty="0" err="1">
                <a:solidFill>
                  <a:srgbClr val="C00000"/>
                </a:solidFill>
              </a:rPr>
              <a:t>Мурад</a:t>
            </a:r>
            <a:r>
              <a:rPr lang="ru-RU" sz="1600" b="1" dirty="0">
                <a:solidFill>
                  <a:srgbClr val="C00000"/>
                </a:solidFill>
              </a:rPr>
              <a:t>: 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Имам </a:t>
            </a:r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</a:rPr>
              <a:t>Шамилил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 х1акъалъулъ, г1умруялъул, </a:t>
            </a:r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</a:rPr>
              <a:t>къеркьеялъул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 х1акъалъулъбаянал г1ат1ид </a:t>
            </a:r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</a:rPr>
              <a:t>гьари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Шамиль – </a:t>
            </a:r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</a:rPr>
              <a:t>миллияв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</a:rPr>
              <a:t>багьадур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 х1исабалда цевеч1езави.</a:t>
            </a:r>
          </a:p>
          <a:p>
            <a:pPr algn="just">
              <a:lnSpc>
                <a:spcPct val="150000"/>
              </a:lnSpc>
            </a:pPr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</a:rPr>
              <a:t>Гьесул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</a:rPr>
              <a:t>рагъулаб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 х1аракаталъе мустах1икъаб </a:t>
            </a:r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</a:rPr>
              <a:t>къимат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</a:rPr>
              <a:t>кьезе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</a:rPr>
              <a:t>ккеялде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 ц1алдохъаби </a:t>
            </a:r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</a:rPr>
              <a:t>рачин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</a:rPr>
              <a:t>Шамилидаса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</a:rPr>
              <a:t>гьесул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</a:rPr>
              <a:t>багьадурал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</a:rPr>
              <a:t>ишаздаса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</a:rPr>
              <a:t>мисал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</a:rPr>
              <a:t>босизе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</a:rPr>
              <a:t>ккей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</a:rPr>
              <a:t>гьелдаса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 ч1ух1иялъул </a:t>
            </a:r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</a:rPr>
              <a:t>асар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 ц1алдохъабазулъ </a:t>
            </a:r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</a:rPr>
              <a:t>бижизаби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Ват1ан </a:t>
            </a:r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</a:rPr>
              <a:t>бокьиялъул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</a:rPr>
              <a:t>ва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</a:rPr>
              <a:t>гьелъул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</a:rPr>
              <a:t>тарихалдаса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 ч1ух1иялъул </a:t>
            </a:r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</a:rPr>
              <a:t>асарал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 ц1алдохъабазулъ </a:t>
            </a:r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</a:rPr>
              <a:t>щула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</a:rPr>
              <a:t>гьари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</a:rPr>
              <a:t>Къадруял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</a:rPr>
              <a:t>умумузул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 мустах1икъал </a:t>
            </a:r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</a:rPr>
              <a:t>ирсилаллъун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 рук1ине х1аракат </a:t>
            </a:r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</a:rPr>
              <a:t>бахъиялъул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</a:rPr>
              <a:t>пикруялде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 ц1алдохъаби </a:t>
            </a:r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</a:rPr>
              <a:t>рачин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898527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752" y="643822"/>
            <a:ext cx="612003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ru-RU" sz="3600" b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Дагъистан</a:t>
            </a:r>
            <a:endParaRPr lang="ru-RU" sz="3600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Ват1аналъул гъот1ол гьит1инаб г1аркьел,</a:t>
            </a:r>
          </a:p>
          <a:p>
            <a:pPr>
              <a:lnSpc>
                <a:spcPct val="200000"/>
              </a:lnSpc>
            </a:pP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Г1аммаб </a:t>
            </a:r>
            <a:r>
              <a:rPr lang="ru-RU" sz="2400" b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хъизамалъул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мустах1икъав вас</a:t>
            </a:r>
          </a:p>
          <a:p>
            <a:pPr>
              <a:lnSpc>
                <a:spcPct val="200000"/>
              </a:lnSpc>
            </a:pPr>
            <a:r>
              <a:rPr lang="ru-RU" sz="2400" b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михъал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кьурарав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кьалул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багьадур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200000"/>
              </a:lnSpc>
            </a:pPr>
            <a:r>
              <a:rPr lang="ru-RU" sz="2400" b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Кьибилго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урхъарав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чодул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рек1арав.</a:t>
            </a:r>
            <a:endParaRPr lang="ru-RU" sz="24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785" y="0"/>
            <a:ext cx="6002215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247" y="898148"/>
            <a:ext cx="3073290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88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81800" y="1036320"/>
            <a:ext cx="43434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Шамиль 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гьавуна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26 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июналда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(7июлалда) 1797 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соналъ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бусурбабазул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календаралда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рекъон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мух1аррам моц1алъул т1оцебесеб 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къоялъ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Генуб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росулъ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узденчи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Денгасул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Мух1амадил 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хъизамалда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" t="20444" b="22000"/>
          <a:stretch/>
        </p:blipFill>
        <p:spPr>
          <a:xfrm>
            <a:off x="1051561" y="1036320"/>
            <a:ext cx="4245292" cy="44775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" t="20444" b="22000"/>
          <a:stretch/>
        </p:blipFill>
        <p:spPr>
          <a:xfrm>
            <a:off x="1203961" y="1188720"/>
            <a:ext cx="4245292" cy="447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6549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61385" y="1164134"/>
            <a:ext cx="6096000" cy="56938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Гьесул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эбел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Бахумеседо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йик1ана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бегзабазул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тухумалъул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Пирбудагъил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яс.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Шамилил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к1удияв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инсуда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ц1ар бук1ана Г1али. Т1оцебе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Шамилида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ц1ар Г1алиян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лъун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бук1ун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буго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Гьит1инаб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мехалъ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гьев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вук1ун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вуго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ц1акъ х1алакъав, г1емер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унтулев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Маг1арулал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божулаан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ц1ар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хисани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лъимер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унтиялъ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теялда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Гьединлъидал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Г1алида ц1ар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Шамилан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хисун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буго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Гьебги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бук1ун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буго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эбелалъул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вацасул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ц1ар.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28000" r="3382" b="13111"/>
          <a:stretch/>
        </p:blipFill>
        <p:spPr>
          <a:xfrm>
            <a:off x="7057385" y="829407"/>
            <a:ext cx="5134615" cy="586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18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999" y="339358"/>
            <a:ext cx="630408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Гьит1инав Шамиль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дагь-дагьккун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сахлъун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лъик1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лъугьун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вуго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К1удияв г1ейгун,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гьесул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лъугьун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вуго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ц1акъ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чорхолъ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вит1арав,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къуват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бугев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тирияв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лебалав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г1олилав.Доб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заманалда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лъимал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ругьун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гьарулел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рук1ун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руго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г1ужда реч1ч1изе,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рекеризе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к1анц1изе,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гугаризе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Шамилие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ц1акъ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бокьулеб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бук1ун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буго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гьединал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къецазулъ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г1ахьаллъи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гьабизе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Хвалчад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хонжрод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вахъинеги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гьесул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гьунар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бук1ун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буго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14" y="492369"/>
            <a:ext cx="4642339" cy="585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54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0160" y="1271677"/>
            <a:ext cx="6096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Ц1ализеги Шамиль к1удияв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пагьму-гьунар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бугев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вас вук1ун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вуго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Шамилил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т1оцевесев учитель вук1ун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вуго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генуса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Гъази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–Мух1амад.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Хадув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гьев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ц1алулев вук1ун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вуго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Унсоколо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гьесул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учитель вук1ун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вуго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Казикумухалдаса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Джамалудин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 сон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балелде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гьес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лъазабуна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грамматика, логика, риторика, г1араб мац1, философия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лъазаруна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законал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6" t="40000" r="-569" b="16667"/>
          <a:stretch/>
        </p:blipFill>
        <p:spPr>
          <a:xfrm>
            <a:off x="7543800" y="594443"/>
            <a:ext cx="4343399" cy="610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8832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39371" y="1206699"/>
            <a:ext cx="6096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Ч1иркъат1а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Реццакь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къварилъухъ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т1обит1араб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данделъиялда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Генуса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Шамилилги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Колоса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Сурхайилги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Игьалиса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Саг1итилги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имамлъун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тезе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суал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лъунила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Гьебго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данделъиялда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суал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бач1ун бук1анила К1ванадаса Г1абдуладибир, яги Г1ашилт1аса Г1абдула, яги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Данухъа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Иманг1али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имамлъун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тезеги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Г1ашилт1аса г1адамазул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биценалда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рекъон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Шамилица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Г1ашилт1аса Г1абдулаги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цеве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тун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жиндица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имамлъи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гьабиларин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абурабила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Амма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гьезул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цоясцин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разилъи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кьеч1ого,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мажлис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биххун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буго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447" y="930226"/>
            <a:ext cx="5056629" cy="537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84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587</TotalTime>
  <Words>1078</Words>
  <Application>Microsoft Office PowerPoint</Application>
  <PresentationFormat>Произвольный</PresentationFormat>
  <Paragraphs>323</Paragraphs>
  <Slides>29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Воздушный поток</vt:lpstr>
      <vt:lpstr>  ВатIаналъе гIоло рухI кьурав. Имам Шамил.         Дарада-Мурада лицеялъул авар мацIалъул ва адабияталъул мугIалим Махова И.А.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Мун бищунго ц1одорго вук1а гьудуласул куц бугев тушманасдаса.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 Сценка.</vt:lpstr>
      <vt:lpstr>Презентация PowerPoint</vt:lpstr>
      <vt:lpstr>Презентация PowerPoint</vt:lpstr>
      <vt:lpstr>Гьарула цадахъ босе, Гьарула к1очон тоге, К1удияб бах1арчилъи, Гьит1инаб дур халкъалъул.                                    (Расул Х1амзатов.)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Авар калам. 2 класс. Имам Шамил.       Выполнила учитель начальных классов МКОУ «Чиркатинская СОШ» Шихмирзаева Рахима Ибрагимовна.</dc:title>
  <dc:creator>shihmirzaeva_rahima19@outlook.com</dc:creator>
  <cp:lastModifiedBy>111</cp:lastModifiedBy>
  <cp:revision>35</cp:revision>
  <dcterms:created xsi:type="dcterms:W3CDTF">2017-05-04T19:10:42Z</dcterms:created>
  <dcterms:modified xsi:type="dcterms:W3CDTF">2020-01-22T22:25:23Z</dcterms:modified>
</cp:coreProperties>
</file>